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 id="2147483708" r:id="rId2"/>
    <p:sldMasterId id="2147483720" r:id="rId3"/>
  </p:sldMasterIdLst>
  <p:notesMasterIdLst>
    <p:notesMasterId r:id="rId13"/>
  </p:notesMasterIdLst>
  <p:sldIdLst>
    <p:sldId id="256" r:id="rId4"/>
    <p:sldId id="284" r:id="rId5"/>
    <p:sldId id="269" r:id="rId6"/>
    <p:sldId id="271" r:id="rId7"/>
    <p:sldId id="272" r:id="rId8"/>
    <p:sldId id="285" r:id="rId9"/>
    <p:sldId id="270" r:id="rId10"/>
    <p:sldId id="287" r:id="rId11"/>
    <p:sldId id="28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2276" autoAdjust="0"/>
  </p:normalViewPr>
  <p:slideViewPr>
    <p:cSldViewPr snapToGrid="0">
      <p:cViewPr varScale="1">
        <p:scale>
          <a:sx n="80" d="100"/>
          <a:sy n="80" d="100"/>
        </p:scale>
        <p:origin x="179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250E2C-F6AF-496C-B5C7-DCA5128E4B0F}" type="datetimeFigureOut">
              <a:rPr lang="en-US" smtClean="0"/>
              <a:t>12/24/2024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5076A8-A6DC-49F8-9A76-E4CB07BCDD3D}" type="slidenum">
              <a:rPr lang="en-US" smtClean="0"/>
              <a:t>‹#›</a:t>
            </a:fld>
            <a:endParaRPr lang="en-US"/>
          </a:p>
        </p:txBody>
      </p:sp>
    </p:spTree>
    <p:extLst>
      <p:ext uri="{BB962C8B-B14F-4D97-AF65-F5344CB8AC3E}">
        <p14:creationId xmlns:p14="http://schemas.microsoft.com/office/powerpoint/2010/main" val="4125859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5076A8-A6DC-49F8-9A76-E4CB07BCDD3D}" type="slidenum">
              <a:rPr lang="en-US" smtClean="0"/>
              <a:t>1</a:t>
            </a:fld>
            <a:endParaRPr lang="en-US"/>
          </a:p>
        </p:txBody>
      </p:sp>
    </p:spTree>
    <p:extLst>
      <p:ext uri="{BB962C8B-B14F-4D97-AF65-F5344CB8AC3E}">
        <p14:creationId xmlns:p14="http://schemas.microsoft.com/office/powerpoint/2010/main" val="1509138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5076A8-A6DC-49F8-9A76-E4CB07BCDD3D}" type="slidenum">
              <a:rPr lang="en-US" smtClean="0"/>
              <a:t>2</a:t>
            </a:fld>
            <a:endParaRPr lang="en-US"/>
          </a:p>
        </p:txBody>
      </p:sp>
    </p:spTree>
    <p:extLst>
      <p:ext uri="{BB962C8B-B14F-4D97-AF65-F5344CB8AC3E}">
        <p14:creationId xmlns:p14="http://schemas.microsoft.com/office/powerpoint/2010/main" val="3878588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Ngày nay, nhu cầu tối ưu hóa quy trình đánh giá và quản lý nhân sự trong các tổ chức và cơ quan công quyền ngày càng trở nên </a:t>
            </a:r>
            <a:r>
              <a:rPr lang="en-US" dirty="0" err="1"/>
              <a:t>rất</a:t>
            </a:r>
            <a:r>
              <a:rPr lang="en-US" dirty="0"/>
              <a:t> </a:t>
            </a:r>
            <a:r>
              <a:rPr lang="en-US" dirty="0" err="1"/>
              <a:t>là</a:t>
            </a:r>
            <a:r>
              <a:rPr lang="en-US" dirty="0"/>
              <a:t> </a:t>
            </a:r>
            <a:r>
              <a:rPr lang="vi-VN" dirty="0"/>
              <a:t>quan trọng.</a:t>
            </a:r>
            <a:endParaRPr lang="en-US" dirty="0"/>
          </a:p>
          <a:p>
            <a:endParaRPr lang="en-US" dirty="0"/>
          </a:p>
          <a:p>
            <a:r>
              <a:rPr lang="vi-VN" dirty="0"/>
              <a:t>Nhiều cơ quan hiện đang gặp khó khăn trong việc tổ chức và theo dõi các đánh giá cán bộ một cách hiệu quả và chính xác. </a:t>
            </a:r>
            <a:endParaRPr lang="en-US" dirty="0"/>
          </a:p>
          <a:p>
            <a:endParaRPr lang="en-US" dirty="0"/>
          </a:p>
          <a:p>
            <a:r>
              <a:rPr lang="vi-VN" dirty="0"/>
              <a:t>Điều này có thể khiến quá trình đánh giá trở nên phức tạp và thiếu minh bạch.</a:t>
            </a:r>
            <a:endParaRPr lang="en-US" dirty="0"/>
          </a:p>
          <a:p>
            <a:endParaRPr lang="en-US" dirty="0"/>
          </a:p>
          <a:p>
            <a:r>
              <a:rPr lang="en-US" dirty="0" err="1"/>
              <a:t>Từ</a:t>
            </a:r>
            <a:r>
              <a:rPr lang="en-US" dirty="0"/>
              <a:t> </a:t>
            </a:r>
            <a:r>
              <a:rPr lang="en-US" dirty="0" err="1"/>
              <a:t>đó</a:t>
            </a:r>
            <a:r>
              <a:rPr lang="en-US" dirty="0"/>
              <a:t> v</a:t>
            </a:r>
            <a:r>
              <a:rPr lang="vi-VN" dirty="0" err="1"/>
              <a:t>iệc</a:t>
            </a:r>
            <a:r>
              <a:rPr lang="vi-VN" dirty="0"/>
              <a:t> xây dựng một </a:t>
            </a:r>
            <a:r>
              <a:rPr lang="vi-VN" dirty="0" err="1"/>
              <a:t>website</a:t>
            </a:r>
            <a:r>
              <a:rPr lang="vi-VN" dirty="0"/>
              <a:t> quản lý quy trình đánh giá là rất cần thiết. </a:t>
            </a:r>
            <a:endParaRPr lang="en-US" dirty="0"/>
          </a:p>
          <a:p>
            <a:endParaRPr lang="en-US" dirty="0"/>
          </a:p>
          <a:p>
            <a:r>
              <a:rPr lang="vi-VN" dirty="0" err="1"/>
              <a:t>Website</a:t>
            </a:r>
            <a:r>
              <a:rPr lang="vi-VN" dirty="0"/>
              <a:t> này có thể giúp từ việc thiết lập các tiêu chí đánh giá, thu thập ý kiến từ người tham gia, đến việc tổng hợp và phân tích kết quả. </a:t>
            </a:r>
            <a:endParaRPr lang="en-US" dirty="0"/>
          </a:p>
          <a:p>
            <a:endParaRPr lang="en-US" dirty="0"/>
          </a:p>
          <a:p>
            <a:r>
              <a:rPr lang="vi-VN" dirty="0"/>
              <a:t>Điều này không chỉ nâng cao hiệu quả công tác đánh giá mà còn giúp tăng tính minh bạch, công bằng và dễ dàng theo dõi kết quả hơn.</a:t>
            </a:r>
            <a:endParaRPr lang="en-US" dirty="0"/>
          </a:p>
        </p:txBody>
      </p:sp>
      <p:sp>
        <p:nvSpPr>
          <p:cNvPr id="4" name="Slide Number Placeholder 3"/>
          <p:cNvSpPr>
            <a:spLocks noGrp="1"/>
          </p:cNvSpPr>
          <p:nvPr>
            <p:ph type="sldNum" sz="quarter" idx="5"/>
          </p:nvPr>
        </p:nvSpPr>
        <p:spPr/>
        <p:txBody>
          <a:bodyPr/>
          <a:lstStyle/>
          <a:p>
            <a:fld id="{BB5076A8-A6DC-49F8-9A76-E4CB07BCDD3D}" type="slidenum">
              <a:rPr lang="en-US" smtClean="0"/>
              <a:t>4</a:t>
            </a:fld>
            <a:endParaRPr lang="en-US"/>
          </a:p>
        </p:txBody>
      </p:sp>
    </p:spTree>
    <p:extLst>
      <p:ext uri="{BB962C8B-B14F-4D97-AF65-F5344CB8AC3E}">
        <p14:creationId xmlns:p14="http://schemas.microsoft.com/office/powerpoint/2010/main" val="1669417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E8C651E-28EE-486D-A0F6-6B8306160630}"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5705538"/>
      </p:ext>
    </p:extLst>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779395-5153-4276-B95C-E77D7FC9E177}"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04952344"/>
      </p:ext>
    </p:extLst>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07C2EE-302F-492D-A4F8-129F0527B7BB}"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10819759"/>
      </p:ext>
    </p:extLst>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C3F5D04-F7AD-474E-8BA0-E2B47A60D1A4}"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77764068"/>
      </p:ext>
    </p:extLst>
  </p:cSld>
  <p:clrMapOvr>
    <a:masterClrMapping/>
  </p:clrMapOvr>
  <p:transition spd="slow">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902581-13D7-44CF-99DE-42635A0A5FA6}"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85284063"/>
      </p:ext>
    </p:extLst>
  </p:cSld>
  <p:clrMapOvr>
    <a:masterClrMapping/>
  </p:clrMapOvr>
  <p:transition spd="slow">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98D6ACC-ABEA-448F-A5C5-B8544E700C69}"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74000060"/>
      </p:ext>
    </p:extLst>
  </p:cSld>
  <p:clrMapOvr>
    <a:masterClrMapping/>
  </p:clrMapOvr>
  <p:transition spd="slow">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F4F1EF-2380-4420-B21C-DE44CA06195B}"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49048905"/>
      </p:ext>
    </p:extLst>
  </p:cSld>
  <p:clrMapOvr>
    <a:masterClrMapping/>
  </p:clrMapOvr>
  <p:transition spd="slow">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0B087F3-E827-4292-8D1E-0267D15E2F8B}" type="datetime1">
              <a:rPr lang="en-US" smtClean="0">
                <a:solidFill>
                  <a:prstClr val="black">
                    <a:tint val="75000"/>
                  </a:prstClr>
                </a:solidFill>
              </a:rPr>
              <a:t>12/24/2024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a:solidFill>
                  <a:prstClr val="black">
                    <a:tint val="75000"/>
                  </a:prstClr>
                </a:solidFill>
              </a:rPr>
              <a:t>Lập trình web nâng cao</a:t>
            </a:r>
          </a:p>
        </p:txBody>
      </p:sp>
      <p:sp>
        <p:nvSpPr>
          <p:cNvPr id="9" name="Slide Number Placeholder 8"/>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89550931"/>
      </p:ext>
    </p:extLst>
  </p:cSld>
  <p:clrMapOvr>
    <a:masterClrMapping/>
  </p:clrMapOvr>
  <p:transition spd="slow">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DC1457-9F69-4C69-9328-A875732401C5}" type="datetime1">
              <a:rPr lang="en-US" smtClean="0">
                <a:solidFill>
                  <a:prstClr val="black">
                    <a:tint val="75000"/>
                  </a:prstClr>
                </a:solidFill>
              </a:rPr>
              <a:t>12/24/2024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a:solidFill>
                  <a:prstClr val="black">
                    <a:tint val="75000"/>
                  </a:prstClr>
                </a:solidFill>
              </a:rPr>
              <a:t>Lập trình web nâng cao</a:t>
            </a:r>
          </a:p>
        </p:txBody>
      </p:sp>
      <p:sp>
        <p:nvSpPr>
          <p:cNvPr id="5" name="Slide Number Placeholder 4"/>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63909056"/>
      </p:ext>
    </p:extLst>
  </p:cSld>
  <p:clrMapOvr>
    <a:masterClrMapping/>
  </p:clrMapOvr>
  <p:transition spd="slow">
    <p:randomBar dir="vert"/>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576F96-61E2-4DBD-8B8C-190FDBE517C9}" type="datetime1">
              <a:rPr lang="en-US" smtClean="0">
                <a:solidFill>
                  <a:prstClr val="black">
                    <a:tint val="75000"/>
                  </a:prstClr>
                </a:solidFill>
              </a:rPr>
              <a:t>12/24/2024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a:solidFill>
                  <a:prstClr val="black">
                    <a:tint val="75000"/>
                  </a:prstClr>
                </a:solidFill>
              </a:rPr>
              <a:t>Lập trình web nâng cao</a:t>
            </a: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82643166"/>
      </p:ext>
    </p:extLst>
  </p:cSld>
  <p:clrMapOvr>
    <a:masterClrMapping/>
  </p:clrMapOvr>
  <p:transition spd="slow">
    <p:randomBar dir="vert"/>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2EBA072-73DE-4215-BE56-2F416845FB79}"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44781936"/>
      </p:ext>
    </p:extLst>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94A878-8E0D-4E60-A30F-4F718E0D39D9}"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55791856"/>
      </p:ext>
    </p:extLst>
  </p:cSld>
  <p:clrMapOvr>
    <a:masterClrMapping/>
  </p:clrMapOvr>
  <p:transition spd="slow">
    <p:randomBar dir="vert"/>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7F1888-DDF8-4BB3-A94B-19A9A5FD491C}"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18555174"/>
      </p:ext>
    </p:extLst>
  </p:cSld>
  <p:clrMapOvr>
    <a:masterClrMapping/>
  </p:clrMapOvr>
  <p:transition spd="slow">
    <p:randomBar dir="vert"/>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05E456-77B9-47DF-9ED0-72EAF35504F6}"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73521328"/>
      </p:ext>
    </p:extLst>
  </p:cSld>
  <p:clrMapOvr>
    <a:masterClrMapping/>
  </p:clrMapOvr>
  <p:transition spd="slow">
    <p:randomBar dir="vert"/>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CDEB9B-78CC-4C93-9F6C-135E7245B741}"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80318673"/>
      </p:ext>
    </p:extLst>
  </p:cSld>
  <p:clrMapOvr>
    <a:masterClrMapping/>
  </p:clrMapOvr>
  <p:transition spd="slow">
    <p:randomBar dir="vert"/>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084661C-F2AC-46D3-97F2-E1A9B7E84912}"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8930222"/>
      </p:ext>
    </p:extLst>
  </p:cSld>
  <p:clrMapOvr>
    <a:masterClrMapping/>
  </p:clrMapOvr>
  <p:transition spd="slow">
    <p:randomBar dir="vert"/>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62C985-F1ED-4DC6-BECD-2645AEF9FB4C}"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73776588"/>
      </p:ext>
    </p:extLst>
  </p:cSld>
  <p:clrMapOvr>
    <a:masterClrMapping/>
  </p:clrMapOvr>
  <p:transition spd="slow">
    <p:randomBar dir="vert"/>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6BF6937-464E-4B08-A4BD-B5EC677C4694}"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08064481"/>
      </p:ext>
    </p:extLst>
  </p:cSld>
  <p:clrMapOvr>
    <a:masterClrMapping/>
  </p:clrMapOvr>
  <p:transition spd="slow">
    <p:randomBar dir="vert"/>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4616DCE-C864-4464-8991-AD352A32766B}"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79911309"/>
      </p:ext>
    </p:extLst>
  </p:cSld>
  <p:clrMapOvr>
    <a:masterClrMapping/>
  </p:clrMapOvr>
  <p:transition spd="slow">
    <p:randomBar dir="vert"/>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3F74465-39D9-4C0C-8C88-B8916BA1237C}" type="datetime1">
              <a:rPr lang="en-US" smtClean="0">
                <a:solidFill>
                  <a:prstClr val="black">
                    <a:tint val="75000"/>
                  </a:prstClr>
                </a:solidFill>
              </a:rPr>
              <a:t>12/24/2024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a:solidFill>
                  <a:prstClr val="black">
                    <a:tint val="75000"/>
                  </a:prstClr>
                </a:solidFill>
              </a:rPr>
              <a:t>Lập trình web nâng cao</a:t>
            </a:r>
          </a:p>
        </p:txBody>
      </p:sp>
      <p:sp>
        <p:nvSpPr>
          <p:cNvPr id="9" name="Slide Number Placeholder 8"/>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954906211"/>
      </p:ext>
    </p:extLst>
  </p:cSld>
  <p:clrMapOvr>
    <a:masterClrMapping/>
  </p:clrMapOvr>
  <p:transition spd="slow">
    <p:randomBar dir="vert"/>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FA0F6A-C027-4E2A-9E4E-10BA541D086C}" type="datetime1">
              <a:rPr lang="en-US" smtClean="0">
                <a:solidFill>
                  <a:prstClr val="black">
                    <a:tint val="75000"/>
                  </a:prstClr>
                </a:solidFill>
              </a:rPr>
              <a:t>12/24/2024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a:solidFill>
                  <a:prstClr val="black">
                    <a:tint val="75000"/>
                  </a:prstClr>
                </a:solidFill>
              </a:rPr>
              <a:t>Lập trình web nâng cao</a:t>
            </a:r>
          </a:p>
        </p:txBody>
      </p:sp>
      <p:sp>
        <p:nvSpPr>
          <p:cNvPr id="5" name="Slide Number Placeholder 4"/>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39542143"/>
      </p:ext>
    </p:extLst>
  </p:cSld>
  <p:clrMapOvr>
    <a:masterClrMapping/>
  </p:clrMapOvr>
  <p:transition spd="slow">
    <p:randomBar dir="vert"/>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3DA6A0-2543-4E9F-AD4A-9595405D1A92}" type="datetime1">
              <a:rPr lang="en-US" smtClean="0">
                <a:solidFill>
                  <a:prstClr val="black">
                    <a:tint val="75000"/>
                  </a:prstClr>
                </a:solidFill>
              </a:rPr>
              <a:t>12/24/2024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a:solidFill>
                  <a:prstClr val="black">
                    <a:tint val="75000"/>
                  </a:prstClr>
                </a:solidFill>
              </a:rPr>
              <a:t>Lập trình web nâng cao</a:t>
            </a:r>
          </a:p>
        </p:txBody>
      </p:sp>
      <p:sp>
        <p:nvSpPr>
          <p:cNvPr id="4" name="Slide Number Placeholder 3"/>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30514252"/>
      </p:ext>
    </p:extLst>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6427EF-1F0C-447E-8657-317AC3C76DFB}"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19165674"/>
      </p:ext>
    </p:extLst>
  </p:cSld>
  <p:clrMapOvr>
    <a:masterClrMapping/>
  </p:clrMapOvr>
  <p:transition spd="slow">
    <p:randomBar dir="vert"/>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9442E7-AD28-4B7E-8A22-9725013247CC}"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67529958"/>
      </p:ext>
    </p:extLst>
  </p:cSld>
  <p:clrMapOvr>
    <a:masterClrMapping/>
  </p:clrMapOvr>
  <p:transition spd="slow">
    <p:randomBar dir="vert"/>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14B4786-37DE-457E-812A-0D05011C5641}"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26905198"/>
      </p:ext>
    </p:extLst>
  </p:cSld>
  <p:clrMapOvr>
    <a:masterClrMapping/>
  </p:clrMapOvr>
  <p:transition spd="slow">
    <p:randomBar dir="vert"/>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8F73EE-9103-4B25-BBEF-35DBB8B9EB9B}"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82115427"/>
      </p:ext>
    </p:extLst>
  </p:cSld>
  <p:clrMapOvr>
    <a:masterClrMapping/>
  </p:clrMapOvr>
  <p:transition spd="slow">
    <p:randomBar dir="vert"/>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0F4420D-460B-4C7C-B4C7-36DCF7A101A6}"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en-US">
                <a:solidFill>
                  <a:prstClr val="black">
                    <a:tint val="75000"/>
                  </a:prstClr>
                </a:solidFill>
              </a:rPr>
              <a:t>Lập trình web nâng cao</a:t>
            </a:r>
          </a:p>
        </p:txBody>
      </p:sp>
      <p:sp>
        <p:nvSpPr>
          <p:cNvPr id="6" name="Slide Number Placeholder 5"/>
          <p:cNvSpPr>
            <a:spLocks noGrp="1"/>
          </p:cNvSpPr>
          <p:nvPr>
            <p:ph type="sldNum" sz="quarter" idx="12"/>
          </p:nvPr>
        </p:nvSpPr>
        <p:spPr/>
        <p:txBody>
          <a:body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63341796"/>
      </p:ext>
    </p:extLst>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684C02E-C2EB-48D9-8EE4-B927488E106B}"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18704478"/>
      </p:ext>
    </p:extLst>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3E256DF-942A-4E29-95F5-74380FC64C44}" type="datetime1">
              <a:rPr lang="en-US" smtClean="0">
                <a:solidFill>
                  <a:prstClr val="black">
                    <a:tint val="75000"/>
                  </a:prstClr>
                </a:solidFill>
              </a:rPr>
              <a:t>12/24/2024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en-US">
                <a:solidFill>
                  <a:prstClr val="black">
                    <a:tint val="75000"/>
                  </a:prstClr>
                </a:solidFill>
              </a:rPr>
              <a:t>Lập trình web nâng cao</a:t>
            </a:r>
          </a:p>
        </p:txBody>
      </p:sp>
      <p:sp>
        <p:nvSpPr>
          <p:cNvPr id="9" name="Slide Number Placeholder 8"/>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86258427"/>
      </p:ext>
    </p:extLst>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3F6063B-9058-4087-B1FC-99BCD015D682}" type="datetime1">
              <a:rPr lang="en-US" smtClean="0">
                <a:solidFill>
                  <a:prstClr val="black">
                    <a:tint val="75000"/>
                  </a:prstClr>
                </a:solidFill>
              </a:rPr>
              <a:t>12/24/2024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en-US">
                <a:solidFill>
                  <a:prstClr val="black">
                    <a:tint val="75000"/>
                  </a:prstClr>
                </a:solidFill>
              </a:rPr>
              <a:t>Lập trình web nâng cao</a:t>
            </a:r>
          </a:p>
        </p:txBody>
      </p:sp>
      <p:sp>
        <p:nvSpPr>
          <p:cNvPr id="5" name="Slide Number Placeholder 4"/>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81310298"/>
      </p:ext>
    </p:extLst>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EF13DA-EED8-44F3-A2B4-7C82D401DE82}" type="datetime1">
              <a:rPr lang="en-US" smtClean="0">
                <a:solidFill>
                  <a:prstClr val="black">
                    <a:tint val="75000"/>
                  </a:prstClr>
                </a:solidFill>
              </a:rPr>
              <a:t>12/24/2024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en-US">
                <a:solidFill>
                  <a:prstClr val="black">
                    <a:tint val="75000"/>
                  </a:prstClr>
                </a:solidFill>
              </a:rPr>
              <a:t>Lập trình web nâng cao</a:t>
            </a: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0683899"/>
      </p:ext>
    </p:extLst>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163A5B0-BFCE-4E6C-8380-19E22FBF2373}"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94863109"/>
      </p:ext>
    </p:extLst>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2FCAE1A-1270-4A9B-8EED-05B78F32B142}" type="datetime1">
              <a:rPr lang="en-US" smtClean="0">
                <a:solidFill>
                  <a:prstClr val="black">
                    <a:tint val="75000"/>
                  </a:prstClr>
                </a:solidFill>
              </a:rPr>
              <a:t>12/24/2024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en-US">
                <a:solidFill>
                  <a:prstClr val="black">
                    <a:tint val="75000"/>
                  </a:prstClr>
                </a:solidFill>
              </a:rPr>
              <a:t>Lập trình web nâng cao</a:t>
            </a:r>
          </a:p>
        </p:txBody>
      </p:sp>
      <p:sp>
        <p:nvSpPr>
          <p:cNvPr id="7" name="Slide Number Placeholder 6"/>
          <p:cNvSpPr>
            <a:spLocks noGrp="1"/>
          </p:cNvSpPr>
          <p:nvPr>
            <p:ph type="sldNum" sz="quarter" idx="12"/>
          </p:nvPr>
        </p:nvSpPr>
        <p:spPr/>
        <p:txBody>
          <a:body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47016914"/>
      </p:ext>
    </p:extLst>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D907CE-A629-42B7-BE03-F613FDE37D1E}"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solidFill>
                  <a:prstClr val="black">
                    <a:tint val="75000"/>
                  </a:prstClr>
                </a:solidFill>
              </a:rPr>
              <a:t>Lập trình web nâng cao</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
        <p:nvSpPr>
          <p:cNvPr id="7" name="object 30">
            <a:extLst>
              <a:ext uri="{FF2B5EF4-FFF2-40B4-BE49-F238E27FC236}">
                <a16:creationId xmlns:a16="http://schemas.microsoft.com/office/drawing/2014/main" id="{F8AF57D9-9328-D143-988A-5CC8D73C1917}"/>
              </a:ext>
            </a:extLst>
          </p:cNvPr>
          <p:cNvSpPr/>
          <p:nvPr userDrawn="1"/>
        </p:nvSpPr>
        <p:spPr>
          <a:xfrm>
            <a:off x="901" y="6644867"/>
            <a:ext cx="12197715" cy="216535"/>
          </a:xfrm>
          <a:custGeom>
            <a:avLst/>
            <a:gdLst/>
            <a:ahLst/>
            <a:cxnLst/>
            <a:rect l="l" t="t" r="r" b="b"/>
            <a:pathLst>
              <a:path w="12197715" h="216534">
                <a:moveTo>
                  <a:pt x="5016" y="0"/>
                </a:moveTo>
                <a:lnTo>
                  <a:pt x="0" y="216408"/>
                </a:lnTo>
                <a:lnTo>
                  <a:pt x="12197219" y="216408"/>
                </a:lnTo>
                <a:lnTo>
                  <a:pt x="12197219" y="6781"/>
                </a:lnTo>
                <a:lnTo>
                  <a:pt x="5016" y="0"/>
                </a:lnTo>
                <a:close/>
              </a:path>
            </a:pathLst>
          </a:custGeom>
          <a:solidFill>
            <a:srgbClr val="0679BD"/>
          </a:solidFill>
        </p:spPr>
        <p:txBody>
          <a:bodyPr wrap="square" lIns="0" tIns="0" rIns="0" bIns="0" rtlCol="0"/>
          <a:lstStyle/>
          <a:p>
            <a:endParaRPr>
              <a:solidFill>
                <a:prstClr val="black"/>
              </a:solidFill>
            </a:endParaRPr>
          </a:p>
        </p:txBody>
      </p:sp>
      <p:pic>
        <p:nvPicPr>
          <p:cNvPr id="8" name="Picture 2" descr="Đại học Thủ Dầu Một | School Reviews">
            <a:extLst>
              <a:ext uri="{FF2B5EF4-FFF2-40B4-BE49-F238E27FC236}">
                <a16:creationId xmlns:a16="http://schemas.microsoft.com/office/drawing/2014/main" id="{3A2277C4-5CC4-834C-AB34-351B9CA7444E}"/>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651143" y="136525"/>
            <a:ext cx="1531257" cy="745047"/>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92FE0B74-8F1C-9645-BC34-7485A8E5ECC7}"/>
              </a:ext>
            </a:extLst>
          </p:cNvPr>
          <p:cNvCxnSpPr>
            <a:cxnSpLocks/>
          </p:cNvCxnSpPr>
          <p:nvPr userDrawn="1"/>
        </p:nvCxnSpPr>
        <p:spPr>
          <a:xfrm>
            <a:off x="943200" y="1088572"/>
            <a:ext cx="10261829" cy="0"/>
          </a:xfrm>
          <a:prstGeom prst="line">
            <a:avLst/>
          </a:prstGeom>
          <a:ln w="31750">
            <a:solidFill>
              <a:schemeClr val="accent5">
                <a:lumMod val="75000"/>
              </a:schemeClr>
            </a:solidFill>
          </a:ln>
          <a:effectLst>
            <a:outerShdw blurRad="50800" dist="50800" dir="5400000" sx="1000" sy="1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311A4B0-76BF-B140-A440-C76411C94234}"/>
              </a:ext>
            </a:extLst>
          </p:cNvPr>
          <p:cNvSpPr txBox="1"/>
          <p:nvPr userDrawn="1"/>
        </p:nvSpPr>
        <p:spPr>
          <a:xfrm>
            <a:off x="2770603" y="603128"/>
            <a:ext cx="5617028" cy="369332"/>
          </a:xfrm>
          <a:prstGeom prst="rect">
            <a:avLst/>
          </a:prstGeom>
          <a:noFill/>
        </p:spPr>
        <p:txBody>
          <a:bodyPr wrap="square" rtlCol="0">
            <a:spAutoFit/>
          </a:bodyPr>
          <a:lstStyle/>
          <a:p>
            <a:r>
              <a:rPr lang="en-US" i="1" dirty="0" err="1">
                <a:solidFill>
                  <a:schemeClr val="accent5">
                    <a:lumMod val="75000"/>
                  </a:schemeClr>
                </a:solidFill>
                <a:latin typeface="Times New Roman" panose="02020603050405020304" pitchFamily="18" charset="0"/>
                <a:cs typeface="Times New Roman" panose="02020603050405020304" pitchFamily="18" charset="0"/>
              </a:rPr>
              <a:t>Khát</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vọng</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Trách</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Nhiệm</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Sáng</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tạo</a:t>
            </a:r>
            <a:endParaRPr lang="en-VN" i="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B975E59-AAD8-6F48-BFBE-DB95B9B613F7}"/>
              </a:ext>
            </a:extLst>
          </p:cNvPr>
          <p:cNvSpPr txBox="1"/>
          <p:nvPr userDrawn="1"/>
        </p:nvSpPr>
        <p:spPr>
          <a:xfrm>
            <a:off x="2209800" y="280074"/>
            <a:ext cx="5468257" cy="430887"/>
          </a:xfrm>
          <a:prstGeom prst="rect">
            <a:avLst/>
          </a:prstGeom>
          <a:noFill/>
        </p:spPr>
        <p:txBody>
          <a:bodyPr wrap="square" rtlCol="0">
            <a:spAutoFit/>
          </a:bodyPr>
          <a:lstStyle/>
          <a:p>
            <a:r>
              <a:rPr lang="en-US" sz="2200" b="1" dirty="0">
                <a:solidFill>
                  <a:schemeClr val="accent5">
                    <a:lumMod val="75000"/>
                  </a:schemeClr>
                </a:solidFill>
                <a:latin typeface="Times New Roman" panose="02020603050405020304" pitchFamily="18" charset="0"/>
                <a:cs typeface="Times New Roman" panose="02020603050405020304" pitchFamily="18" charset="0"/>
              </a:rPr>
              <a:t>TRƯỜNG ĐẠI HỌC THỦ DẦU MỘT</a:t>
            </a:r>
            <a:endParaRPr lang="en-VN" sz="22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2" name="object 31">
            <a:extLst>
              <a:ext uri="{FF2B5EF4-FFF2-40B4-BE49-F238E27FC236}">
                <a16:creationId xmlns:a16="http://schemas.microsoft.com/office/drawing/2014/main" id="{DB340C9D-2124-6340-9169-BB1BF8BFFAD3}"/>
              </a:ext>
            </a:extLst>
          </p:cNvPr>
          <p:cNvSpPr/>
          <p:nvPr userDrawn="1"/>
        </p:nvSpPr>
        <p:spPr>
          <a:xfrm>
            <a:off x="0" y="6644865"/>
            <a:ext cx="4540885" cy="220345"/>
          </a:xfrm>
          <a:custGeom>
            <a:avLst/>
            <a:gdLst/>
            <a:ahLst/>
            <a:cxnLst/>
            <a:rect l="l" t="t" r="r" b="b"/>
            <a:pathLst>
              <a:path w="4540885" h="220345">
                <a:moveTo>
                  <a:pt x="5905" y="0"/>
                </a:moveTo>
                <a:lnTo>
                  <a:pt x="0" y="219925"/>
                </a:lnTo>
                <a:lnTo>
                  <a:pt x="4044924" y="219925"/>
                </a:lnTo>
                <a:lnTo>
                  <a:pt x="4078478" y="153530"/>
                </a:lnTo>
                <a:lnTo>
                  <a:pt x="4155020" y="126047"/>
                </a:lnTo>
                <a:lnTo>
                  <a:pt x="4295305" y="117322"/>
                </a:lnTo>
                <a:lnTo>
                  <a:pt x="4434192" y="107073"/>
                </a:lnTo>
                <a:lnTo>
                  <a:pt x="4506531" y="60083"/>
                </a:lnTo>
                <a:lnTo>
                  <a:pt x="4540326" y="6654"/>
                </a:lnTo>
                <a:lnTo>
                  <a:pt x="5905" y="0"/>
                </a:lnTo>
                <a:close/>
              </a:path>
            </a:pathLst>
          </a:custGeom>
          <a:solidFill>
            <a:srgbClr val="49A847"/>
          </a:solidFill>
        </p:spPr>
        <p:txBody>
          <a:bodyPr wrap="square" lIns="0" tIns="0" rIns="0" bIns="0" rtlCol="0"/>
          <a:lstStyle/>
          <a:p>
            <a:endParaRPr dirty="0">
              <a:solidFill>
                <a:prstClr val="black"/>
              </a:solidFill>
            </a:endParaRPr>
          </a:p>
        </p:txBody>
      </p:sp>
      <p:sp>
        <p:nvSpPr>
          <p:cNvPr id="13" name="TextBox 12">
            <a:extLst>
              <a:ext uri="{FF2B5EF4-FFF2-40B4-BE49-F238E27FC236}">
                <a16:creationId xmlns:a16="http://schemas.microsoft.com/office/drawing/2014/main" id="{68AABE74-02F3-9F48-8046-A56FB57A0D83}"/>
              </a:ext>
            </a:extLst>
          </p:cNvPr>
          <p:cNvSpPr txBox="1"/>
          <p:nvPr userDrawn="1"/>
        </p:nvSpPr>
        <p:spPr>
          <a:xfrm>
            <a:off x="8238860" y="584962"/>
            <a:ext cx="2848430" cy="400110"/>
          </a:xfrm>
          <a:prstGeom prst="rect">
            <a:avLst/>
          </a:prstGeom>
          <a:noFill/>
        </p:spPr>
        <p:txBody>
          <a:bodyPr wrap="square" rtlCol="0">
            <a:spAutoFit/>
          </a:bodyPr>
          <a:lstStyle/>
          <a:p>
            <a:pPr algn="r"/>
            <a:r>
              <a:rPr lang="en-US" sz="2000" dirty="0" err="1">
                <a:solidFill>
                  <a:schemeClr val="accent5">
                    <a:lumMod val="75000"/>
                  </a:schemeClr>
                </a:solidFill>
                <a:latin typeface="Times New Roman" panose="02020603050405020304" pitchFamily="18" charset="0"/>
                <a:cs typeface="Times New Roman" panose="02020603050405020304" pitchFamily="18" charset="0"/>
              </a:rPr>
              <a:t>www.tdmu.edu.vn</a:t>
            </a:r>
            <a:endParaRPr lang="en-VN" sz="2000" dirty="0">
              <a:solidFill>
                <a:schemeClr val="accent5">
                  <a:lumMod val="75000"/>
                </a:schemeClr>
              </a:solidFill>
              <a:latin typeface="Times New Roman" panose="02020603050405020304" pitchFamily="18" charset="0"/>
              <a:cs typeface="Times New Roman" panose="02020603050405020304" pitchFamily="18" charset="0"/>
            </a:endParaRPr>
          </a:p>
        </p:txBody>
      </p:sp>
      <p:pic>
        <p:nvPicPr>
          <p:cNvPr id="24" name="Picture 4" descr="Đại học Thủ Dầu Một | School Reviews">
            <a:extLst>
              <a:ext uri="{FF2B5EF4-FFF2-40B4-BE49-F238E27FC236}">
                <a16:creationId xmlns:a16="http://schemas.microsoft.com/office/drawing/2014/main" id="{8175AB1F-9B42-8A4E-98AC-A1CD90A0A253}"/>
              </a:ext>
            </a:extLst>
          </p:cNvPr>
          <p:cNvPicPr>
            <a:picLocks noChangeAspect="1" noChangeArrowheads="1"/>
          </p:cNvPicPr>
          <p:nvPr userDrawn="1"/>
        </p:nvPicPr>
        <p:blipFill>
          <a:blip r:embed="rId14">
            <a:alphaModFix amt="13000"/>
            <a:extLst>
              <a:ext uri="{28A0092B-C50C-407E-A947-70E740481C1C}">
                <a14:useLocalDpi xmlns:a14="http://schemas.microsoft.com/office/drawing/2010/main" val="0"/>
              </a:ext>
            </a:extLst>
          </a:blip>
          <a:srcRect/>
          <a:stretch>
            <a:fillRect/>
          </a:stretch>
        </p:blipFill>
        <p:spPr bwMode="auto">
          <a:xfrm>
            <a:off x="3543913" y="2036762"/>
            <a:ext cx="4724400" cy="229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089238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ransition spd="slow">
    <p:randomBar dir="vert"/>
  </p:transition>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26369F-E98A-45D9-B117-0A694EB8D80D}"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solidFill>
                  <a:prstClr val="black">
                    <a:tint val="75000"/>
                  </a:prstClr>
                </a:solidFill>
              </a:rPr>
              <a:t>Lập trình web nâng cao</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F79755-D130-4BAC-AAD4-4C9673B0731C}" type="slidenum">
              <a:rPr lang="en-US" smtClean="0">
                <a:solidFill>
                  <a:prstClr val="black">
                    <a:tint val="75000"/>
                  </a:prstClr>
                </a:solidFill>
              </a:rPr>
              <a:pPr/>
              <a:t>‹#›</a:t>
            </a:fld>
            <a:endParaRPr lang="en-US">
              <a:solidFill>
                <a:prstClr val="black">
                  <a:tint val="75000"/>
                </a:prstClr>
              </a:solidFill>
            </a:endParaRPr>
          </a:p>
        </p:txBody>
      </p:sp>
      <p:sp>
        <p:nvSpPr>
          <p:cNvPr id="7" name="object 30">
            <a:extLst>
              <a:ext uri="{FF2B5EF4-FFF2-40B4-BE49-F238E27FC236}">
                <a16:creationId xmlns:a16="http://schemas.microsoft.com/office/drawing/2014/main" id="{F8AF57D9-9328-D143-988A-5CC8D73C1917}"/>
              </a:ext>
            </a:extLst>
          </p:cNvPr>
          <p:cNvSpPr/>
          <p:nvPr userDrawn="1"/>
        </p:nvSpPr>
        <p:spPr>
          <a:xfrm>
            <a:off x="901" y="6644867"/>
            <a:ext cx="12197715" cy="216535"/>
          </a:xfrm>
          <a:custGeom>
            <a:avLst/>
            <a:gdLst/>
            <a:ahLst/>
            <a:cxnLst/>
            <a:rect l="l" t="t" r="r" b="b"/>
            <a:pathLst>
              <a:path w="12197715" h="216534">
                <a:moveTo>
                  <a:pt x="5016" y="0"/>
                </a:moveTo>
                <a:lnTo>
                  <a:pt x="0" y="216408"/>
                </a:lnTo>
                <a:lnTo>
                  <a:pt x="12197219" y="216408"/>
                </a:lnTo>
                <a:lnTo>
                  <a:pt x="12197219" y="6781"/>
                </a:lnTo>
                <a:lnTo>
                  <a:pt x="5016" y="0"/>
                </a:lnTo>
                <a:close/>
              </a:path>
            </a:pathLst>
          </a:custGeom>
          <a:solidFill>
            <a:srgbClr val="0679BD"/>
          </a:solidFill>
        </p:spPr>
        <p:txBody>
          <a:bodyPr wrap="square" lIns="0" tIns="0" rIns="0" bIns="0" rtlCol="0"/>
          <a:lstStyle/>
          <a:p>
            <a:endParaRPr>
              <a:solidFill>
                <a:prstClr val="black"/>
              </a:solidFill>
            </a:endParaRPr>
          </a:p>
        </p:txBody>
      </p:sp>
      <p:pic>
        <p:nvPicPr>
          <p:cNvPr id="8" name="Picture 2" descr="Đại học Thủ Dầu Một | School Reviews">
            <a:extLst>
              <a:ext uri="{FF2B5EF4-FFF2-40B4-BE49-F238E27FC236}">
                <a16:creationId xmlns:a16="http://schemas.microsoft.com/office/drawing/2014/main" id="{3A2277C4-5CC4-834C-AB34-351B9CA7444E}"/>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651143" y="136525"/>
            <a:ext cx="1531257" cy="745047"/>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92FE0B74-8F1C-9645-BC34-7485A8E5ECC7}"/>
              </a:ext>
            </a:extLst>
          </p:cNvPr>
          <p:cNvCxnSpPr>
            <a:cxnSpLocks/>
          </p:cNvCxnSpPr>
          <p:nvPr userDrawn="1"/>
        </p:nvCxnSpPr>
        <p:spPr>
          <a:xfrm>
            <a:off x="943200" y="1088572"/>
            <a:ext cx="10261829" cy="0"/>
          </a:xfrm>
          <a:prstGeom prst="line">
            <a:avLst/>
          </a:prstGeom>
          <a:ln w="31750">
            <a:solidFill>
              <a:schemeClr val="accent5">
                <a:lumMod val="75000"/>
              </a:schemeClr>
            </a:solidFill>
          </a:ln>
          <a:effectLst>
            <a:outerShdw blurRad="50800" dist="50800" dir="5400000" sx="1000" sy="1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311A4B0-76BF-B140-A440-C76411C94234}"/>
              </a:ext>
            </a:extLst>
          </p:cNvPr>
          <p:cNvSpPr txBox="1"/>
          <p:nvPr userDrawn="1"/>
        </p:nvSpPr>
        <p:spPr>
          <a:xfrm>
            <a:off x="2770603" y="603128"/>
            <a:ext cx="5617028" cy="369332"/>
          </a:xfrm>
          <a:prstGeom prst="rect">
            <a:avLst/>
          </a:prstGeom>
          <a:noFill/>
        </p:spPr>
        <p:txBody>
          <a:bodyPr wrap="square" rtlCol="0">
            <a:spAutoFit/>
          </a:bodyPr>
          <a:lstStyle/>
          <a:p>
            <a:r>
              <a:rPr lang="en-US" i="1" dirty="0" err="1">
                <a:solidFill>
                  <a:schemeClr val="accent5">
                    <a:lumMod val="75000"/>
                  </a:schemeClr>
                </a:solidFill>
                <a:latin typeface="Times New Roman" panose="02020603050405020304" pitchFamily="18" charset="0"/>
                <a:cs typeface="Times New Roman" panose="02020603050405020304" pitchFamily="18" charset="0"/>
              </a:rPr>
              <a:t>Khát</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vọng</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Trách</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Nhiệm</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Sáng</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tạo</a:t>
            </a:r>
            <a:endParaRPr lang="en-VN" i="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B975E59-AAD8-6F48-BFBE-DB95B9B613F7}"/>
              </a:ext>
            </a:extLst>
          </p:cNvPr>
          <p:cNvSpPr txBox="1"/>
          <p:nvPr userDrawn="1"/>
        </p:nvSpPr>
        <p:spPr>
          <a:xfrm>
            <a:off x="2209800" y="280074"/>
            <a:ext cx="5468257" cy="430887"/>
          </a:xfrm>
          <a:prstGeom prst="rect">
            <a:avLst/>
          </a:prstGeom>
          <a:noFill/>
        </p:spPr>
        <p:txBody>
          <a:bodyPr wrap="square" rtlCol="0">
            <a:spAutoFit/>
          </a:bodyPr>
          <a:lstStyle/>
          <a:p>
            <a:r>
              <a:rPr lang="en-US" sz="2200" b="1" dirty="0">
                <a:solidFill>
                  <a:schemeClr val="accent5">
                    <a:lumMod val="75000"/>
                  </a:schemeClr>
                </a:solidFill>
                <a:latin typeface="Times New Roman" panose="02020603050405020304" pitchFamily="18" charset="0"/>
                <a:cs typeface="Times New Roman" panose="02020603050405020304" pitchFamily="18" charset="0"/>
              </a:rPr>
              <a:t>TRƯỜNG ĐẠI HỌC THỦ DẦU MỘT</a:t>
            </a:r>
            <a:endParaRPr lang="en-VN" sz="22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2" name="object 31">
            <a:extLst>
              <a:ext uri="{FF2B5EF4-FFF2-40B4-BE49-F238E27FC236}">
                <a16:creationId xmlns:a16="http://schemas.microsoft.com/office/drawing/2014/main" id="{DB340C9D-2124-6340-9169-BB1BF8BFFAD3}"/>
              </a:ext>
            </a:extLst>
          </p:cNvPr>
          <p:cNvSpPr/>
          <p:nvPr userDrawn="1"/>
        </p:nvSpPr>
        <p:spPr>
          <a:xfrm>
            <a:off x="0" y="6644865"/>
            <a:ext cx="4540885" cy="220345"/>
          </a:xfrm>
          <a:custGeom>
            <a:avLst/>
            <a:gdLst/>
            <a:ahLst/>
            <a:cxnLst/>
            <a:rect l="l" t="t" r="r" b="b"/>
            <a:pathLst>
              <a:path w="4540885" h="220345">
                <a:moveTo>
                  <a:pt x="5905" y="0"/>
                </a:moveTo>
                <a:lnTo>
                  <a:pt x="0" y="219925"/>
                </a:lnTo>
                <a:lnTo>
                  <a:pt x="4044924" y="219925"/>
                </a:lnTo>
                <a:lnTo>
                  <a:pt x="4078478" y="153530"/>
                </a:lnTo>
                <a:lnTo>
                  <a:pt x="4155020" y="126047"/>
                </a:lnTo>
                <a:lnTo>
                  <a:pt x="4295305" y="117322"/>
                </a:lnTo>
                <a:lnTo>
                  <a:pt x="4434192" y="107073"/>
                </a:lnTo>
                <a:lnTo>
                  <a:pt x="4506531" y="60083"/>
                </a:lnTo>
                <a:lnTo>
                  <a:pt x="4540326" y="6654"/>
                </a:lnTo>
                <a:lnTo>
                  <a:pt x="5905" y="0"/>
                </a:lnTo>
                <a:close/>
              </a:path>
            </a:pathLst>
          </a:custGeom>
          <a:solidFill>
            <a:srgbClr val="49A847"/>
          </a:solidFill>
        </p:spPr>
        <p:txBody>
          <a:bodyPr wrap="square" lIns="0" tIns="0" rIns="0" bIns="0" rtlCol="0"/>
          <a:lstStyle/>
          <a:p>
            <a:endParaRPr dirty="0">
              <a:solidFill>
                <a:prstClr val="black"/>
              </a:solidFill>
            </a:endParaRPr>
          </a:p>
        </p:txBody>
      </p:sp>
      <p:sp>
        <p:nvSpPr>
          <p:cNvPr id="13" name="object 32">
            <a:extLst>
              <a:ext uri="{FF2B5EF4-FFF2-40B4-BE49-F238E27FC236}">
                <a16:creationId xmlns:a16="http://schemas.microsoft.com/office/drawing/2014/main" id="{BD7AFF1F-C21C-E24C-86FA-E7A93B700964}"/>
              </a:ext>
            </a:extLst>
          </p:cNvPr>
          <p:cNvSpPr/>
          <p:nvPr userDrawn="1"/>
        </p:nvSpPr>
        <p:spPr>
          <a:xfrm>
            <a:off x="4034451" y="6648708"/>
            <a:ext cx="514350" cy="217170"/>
          </a:xfrm>
          <a:custGeom>
            <a:avLst/>
            <a:gdLst/>
            <a:ahLst/>
            <a:cxnLst/>
            <a:rect l="l" t="t" r="r" b="b"/>
            <a:pathLst>
              <a:path w="514350" h="217170">
                <a:moveTo>
                  <a:pt x="605" y="214439"/>
                </a:moveTo>
                <a:lnTo>
                  <a:pt x="0" y="216548"/>
                </a:lnTo>
                <a:lnTo>
                  <a:pt x="605" y="214439"/>
                </a:lnTo>
                <a:close/>
              </a:path>
              <a:path w="514350" h="217170">
                <a:moveTo>
                  <a:pt x="21979" y="210731"/>
                </a:moveTo>
                <a:lnTo>
                  <a:pt x="19524" y="216548"/>
                </a:lnTo>
                <a:lnTo>
                  <a:pt x="20442" y="214541"/>
                </a:lnTo>
                <a:lnTo>
                  <a:pt x="21287" y="213197"/>
                </a:lnTo>
                <a:lnTo>
                  <a:pt x="21979" y="210731"/>
                </a:lnTo>
                <a:close/>
              </a:path>
              <a:path w="514350" h="217170">
                <a:moveTo>
                  <a:pt x="494736" y="2997"/>
                </a:moveTo>
                <a:lnTo>
                  <a:pt x="452599" y="55218"/>
                </a:lnTo>
                <a:lnTo>
                  <a:pt x="418298" y="73369"/>
                </a:lnTo>
                <a:lnTo>
                  <a:pt x="375037" y="86276"/>
                </a:lnTo>
                <a:lnTo>
                  <a:pt x="322713" y="93985"/>
                </a:lnTo>
                <a:lnTo>
                  <a:pt x="261221" y="96545"/>
                </a:lnTo>
                <a:lnTo>
                  <a:pt x="256484" y="96545"/>
                </a:lnTo>
                <a:lnTo>
                  <a:pt x="188189" y="99816"/>
                </a:lnTo>
                <a:lnTo>
                  <a:pt x="130286" y="109667"/>
                </a:lnTo>
                <a:lnTo>
                  <a:pt x="82654" y="126160"/>
                </a:lnTo>
                <a:lnTo>
                  <a:pt x="45171" y="149352"/>
                </a:lnTo>
                <a:lnTo>
                  <a:pt x="17714" y="179305"/>
                </a:lnTo>
                <a:lnTo>
                  <a:pt x="160" y="216077"/>
                </a:lnTo>
                <a:lnTo>
                  <a:pt x="19723" y="216077"/>
                </a:lnTo>
                <a:lnTo>
                  <a:pt x="21979" y="210731"/>
                </a:lnTo>
                <a:lnTo>
                  <a:pt x="22839" y="210731"/>
                </a:lnTo>
                <a:lnTo>
                  <a:pt x="64863" y="162798"/>
                </a:lnTo>
                <a:lnTo>
                  <a:pt x="100003" y="144626"/>
                </a:lnTo>
                <a:lnTo>
                  <a:pt x="143699" y="131617"/>
                </a:lnTo>
                <a:lnTo>
                  <a:pt x="195904" y="123795"/>
                </a:lnTo>
                <a:lnTo>
                  <a:pt x="256573" y="121183"/>
                </a:lnTo>
                <a:lnTo>
                  <a:pt x="261196" y="121183"/>
                </a:lnTo>
                <a:lnTo>
                  <a:pt x="329728" y="118045"/>
                </a:lnTo>
                <a:lnTo>
                  <a:pt x="387258" y="108526"/>
                </a:lnTo>
                <a:lnTo>
                  <a:pt x="434114" y="92473"/>
                </a:lnTo>
                <a:lnTo>
                  <a:pt x="470625" y="69730"/>
                </a:lnTo>
                <a:lnTo>
                  <a:pt x="497120" y="40142"/>
                </a:lnTo>
                <a:lnTo>
                  <a:pt x="512765" y="6083"/>
                </a:lnTo>
                <a:lnTo>
                  <a:pt x="493822" y="6083"/>
                </a:lnTo>
                <a:lnTo>
                  <a:pt x="494736" y="2997"/>
                </a:lnTo>
                <a:close/>
              </a:path>
              <a:path w="514350" h="217170">
                <a:moveTo>
                  <a:pt x="21287" y="213197"/>
                </a:moveTo>
                <a:lnTo>
                  <a:pt x="20442" y="214541"/>
                </a:lnTo>
                <a:lnTo>
                  <a:pt x="19772" y="216077"/>
                </a:lnTo>
                <a:lnTo>
                  <a:pt x="20480" y="216077"/>
                </a:lnTo>
                <a:lnTo>
                  <a:pt x="21287" y="213197"/>
                </a:lnTo>
                <a:close/>
              </a:path>
              <a:path w="514350" h="217170">
                <a:moveTo>
                  <a:pt x="22839" y="210731"/>
                </a:moveTo>
                <a:lnTo>
                  <a:pt x="21979" y="210731"/>
                </a:lnTo>
                <a:lnTo>
                  <a:pt x="21287" y="213197"/>
                </a:lnTo>
                <a:lnTo>
                  <a:pt x="22839" y="210731"/>
                </a:lnTo>
                <a:close/>
              </a:path>
              <a:path w="514350" h="217170">
                <a:moveTo>
                  <a:pt x="494736" y="2997"/>
                </a:moveTo>
                <a:lnTo>
                  <a:pt x="493822" y="6083"/>
                </a:lnTo>
                <a:lnTo>
                  <a:pt x="494871" y="3001"/>
                </a:lnTo>
                <a:lnTo>
                  <a:pt x="494736" y="2997"/>
                </a:lnTo>
                <a:close/>
              </a:path>
              <a:path w="514350" h="217170">
                <a:moveTo>
                  <a:pt x="494871" y="3001"/>
                </a:moveTo>
                <a:lnTo>
                  <a:pt x="493822" y="6083"/>
                </a:lnTo>
                <a:lnTo>
                  <a:pt x="512765" y="6083"/>
                </a:lnTo>
                <a:lnTo>
                  <a:pt x="513926" y="3556"/>
                </a:lnTo>
                <a:lnTo>
                  <a:pt x="494871" y="3001"/>
                </a:lnTo>
                <a:close/>
              </a:path>
              <a:path w="514350" h="217170">
                <a:moveTo>
                  <a:pt x="495892" y="0"/>
                </a:moveTo>
                <a:lnTo>
                  <a:pt x="494736" y="2997"/>
                </a:lnTo>
                <a:lnTo>
                  <a:pt x="494872" y="2997"/>
                </a:lnTo>
                <a:lnTo>
                  <a:pt x="495892" y="0"/>
                </a:lnTo>
                <a:close/>
              </a:path>
            </a:pathLst>
          </a:custGeom>
          <a:solidFill>
            <a:srgbClr val="FFFFFF"/>
          </a:solidFill>
        </p:spPr>
        <p:txBody>
          <a:bodyPr wrap="square" lIns="0" tIns="0" rIns="0" bIns="0" rtlCol="0"/>
          <a:lstStyle/>
          <a:p>
            <a:endParaRPr>
              <a:solidFill>
                <a:prstClr val="black"/>
              </a:solidFill>
            </a:endParaRPr>
          </a:p>
        </p:txBody>
      </p:sp>
      <p:sp>
        <p:nvSpPr>
          <p:cNvPr id="14" name="Footer Placeholder 4"/>
          <p:cNvSpPr txBox="1">
            <a:spLocks/>
          </p:cNvSpPr>
          <p:nvPr userDrawn="1"/>
        </p:nvSpPr>
        <p:spPr>
          <a:xfrm>
            <a:off x="651143" y="6644197"/>
            <a:ext cx="1850066" cy="22034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Actor</a:t>
            </a:r>
            <a:endParaRPr lang="en-US" dirty="0"/>
          </a:p>
        </p:txBody>
      </p:sp>
      <p:sp>
        <p:nvSpPr>
          <p:cNvPr id="15" name="TextBox 14">
            <a:extLst>
              <a:ext uri="{FF2B5EF4-FFF2-40B4-BE49-F238E27FC236}">
                <a16:creationId xmlns:a16="http://schemas.microsoft.com/office/drawing/2014/main" id="{68AABE74-02F3-9F48-8046-A56FB57A0D83}"/>
              </a:ext>
            </a:extLst>
          </p:cNvPr>
          <p:cNvSpPr txBox="1"/>
          <p:nvPr userDrawn="1"/>
        </p:nvSpPr>
        <p:spPr>
          <a:xfrm>
            <a:off x="8238860" y="584962"/>
            <a:ext cx="2848430" cy="400110"/>
          </a:xfrm>
          <a:prstGeom prst="rect">
            <a:avLst/>
          </a:prstGeom>
          <a:noFill/>
        </p:spPr>
        <p:txBody>
          <a:bodyPr wrap="square" rtlCol="0">
            <a:spAutoFit/>
          </a:bodyPr>
          <a:lstStyle/>
          <a:p>
            <a:pPr algn="r"/>
            <a:r>
              <a:rPr lang="en-US" sz="2000" dirty="0" err="1">
                <a:solidFill>
                  <a:schemeClr val="accent5">
                    <a:lumMod val="75000"/>
                  </a:schemeClr>
                </a:solidFill>
                <a:latin typeface="Times New Roman" panose="02020603050405020304" pitchFamily="18" charset="0"/>
                <a:cs typeface="Times New Roman" panose="02020603050405020304" pitchFamily="18" charset="0"/>
              </a:rPr>
              <a:t>www.tdmu.edu.vn</a:t>
            </a:r>
            <a:endParaRPr lang="en-VN" sz="2000" dirty="0">
              <a:solidFill>
                <a:schemeClr val="accent5">
                  <a:lumMod val="75000"/>
                </a:schemeClr>
              </a:solidFill>
              <a:latin typeface="Times New Roman" panose="02020603050405020304" pitchFamily="18" charset="0"/>
              <a:cs typeface="Times New Roman" panose="02020603050405020304" pitchFamily="18" charset="0"/>
            </a:endParaRPr>
          </a:p>
        </p:txBody>
      </p:sp>
      <p:pic>
        <p:nvPicPr>
          <p:cNvPr id="16" name="Picture 4" descr="Đại học Thủ Dầu Một | School Reviews">
            <a:extLst>
              <a:ext uri="{FF2B5EF4-FFF2-40B4-BE49-F238E27FC236}">
                <a16:creationId xmlns:a16="http://schemas.microsoft.com/office/drawing/2014/main" id="{8175AB1F-9B42-8A4E-98AC-A1CD90A0A253}"/>
              </a:ext>
            </a:extLst>
          </p:cNvPr>
          <p:cNvPicPr>
            <a:picLocks noChangeAspect="1" noChangeArrowheads="1"/>
          </p:cNvPicPr>
          <p:nvPr userDrawn="1"/>
        </p:nvPicPr>
        <p:blipFill>
          <a:blip r:embed="rId14">
            <a:alphaModFix amt="13000"/>
            <a:extLst>
              <a:ext uri="{28A0092B-C50C-407E-A947-70E740481C1C}">
                <a14:useLocalDpi xmlns:a14="http://schemas.microsoft.com/office/drawing/2010/main" val="0"/>
              </a:ext>
            </a:extLst>
          </a:blip>
          <a:srcRect/>
          <a:stretch>
            <a:fillRect/>
          </a:stretch>
        </p:blipFill>
        <p:spPr bwMode="auto">
          <a:xfrm>
            <a:off x="3543913" y="2036762"/>
            <a:ext cx="4724400" cy="229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13390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ransition spd="slow">
    <p:randomBar dir="vert"/>
  </p:transition>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114D6B-ABC4-4F56-9414-0B0E0AD5920C}" type="datetime1">
              <a:rPr lang="en-US" smtClean="0">
                <a:solidFill>
                  <a:prstClr val="black">
                    <a:tint val="75000"/>
                  </a:prstClr>
                </a:solidFill>
              </a:rPr>
              <a:t>12/24/2024</a:t>
            </a:fld>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solidFill>
                  <a:prstClr val="black">
                    <a:tint val="75000"/>
                  </a:prstClr>
                </a:solidFill>
              </a:rPr>
              <a:t>Lập trình web nâng cao</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F89BA3-C6C8-4060-926B-165B0F5CBE69}" type="slidenum">
              <a:rPr lang="en-US" smtClean="0">
                <a:solidFill>
                  <a:prstClr val="black">
                    <a:tint val="75000"/>
                  </a:prstClr>
                </a:solidFill>
              </a:rPr>
              <a:pPr/>
              <a:t>‹#›</a:t>
            </a:fld>
            <a:endParaRPr lang="en-US">
              <a:solidFill>
                <a:prstClr val="black">
                  <a:tint val="75000"/>
                </a:prstClr>
              </a:solidFill>
            </a:endParaRPr>
          </a:p>
        </p:txBody>
      </p:sp>
      <p:sp>
        <p:nvSpPr>
          <p:cNvPr id="7" name="object 30">
            <a:extLst>
              <a:ext uri="{FF2B5EF4-FFF2-40B4-BE49-F238E27FC236}">
                <a16:creationId xmlns:a16="http://schemas.microsoft.com/office/drawing/2014/main" id="{F8AF57D9-9328-D143-988A-5CC8D73C1917}"/>
              </a:ext>
            </a:extLst>
          </p:cNvPr>
          <p:cNvSpPr/>
          <p:nvPr userDrawn="1"/>
        </p:nvSpPr>
        <p:spPr>
          <a:xfrm>
            <a:off x="901" y="6644867"/>
            <a:ext cx="12197715" cy="216535"/>
          </a:xfrm>
          <a:custGeom>
            <a:avLst/>
            <a:gdLst/>
            <a:ahLst/>
            <a:cxnLst/>
            <a:rect l="l" t="t" r="r" b="b"/>
            <a:pathLst>
              <a:path w="12197715" h="216534">
                <a:moveTo>
                  <a:pt x="5016" y="0"/>
                </a:moveTo>
                <a:lnTo>
                  <a:pt x="0" y="216408"/>
                </a:lnTo>
                <a:lnTo>
                  <a:pt x="12197219" y="216408"/>
                </a:lnTo>
                <a:lnTo>
                  <a:pt x="12197219" y="6781"/>
                </a:lnTo>
                <a:lnTo>
                  <a:pt x="5016" y="0"/>
                </a:lnTo>
                <a:close/>
              </a:path>
            </a:pathLst>
          </a:custGeom>
          <a:solidFill>
            <a:srgbClr val="0679BD"/>
          </a:solidFill>
        </p:spPr>
        <p:txBody>
          <a:bodyPr wrap="square" lIns="0" tIns="0" rIns="0" bIns="0" rtlCol="0"/>
          <a:lstStyle/>
          <a:p>
            <a:endParaRPr>
              <a:solidFill>
                <a:prstClr val="black"/>
              </a:solidFill>
            </a:endParaRPr>
          </a:p>
        </p:txBody>
      </p:sp>
      <p:pic>
        <p:nvPicPr>
          <p:cNvPr id="8" name="Picture 2" descr="Đại học Thủ Dầu Một | School Reviews">
            <a:extLst>
              <a:ext uri="{FF2B5EF4-FFF2-40B4-BE49-F238E27FC236}">
                <a16:creationId xmlns:a16="http://schemas.microsoft.com/office/drawing/2014/main" id="{3A2277C4-5CC4-834C-AB34-351B9CA7444E}"/>
              </a:ext>
            </a:extLst>
          </p:cNvPr>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651143" y="136525"/>
            <a:ext cx="1531257" cy="745047"/>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a:extLst>
              <a:ext uri="{FF2B5EF4-FFF2-40B4-BE49-F238E27FC236}">
                <a16:creationId xmlns:a16="http://schemas.microsoft.com/office/drawing/2014/main" id="{92FE0B74-8F1C-9645-BC34-7485A8E5ECC7}"/>
              </a:ext>
            </a:extLst>
          </p:cNvPr>
          <p:cNvCxnSpPr>
            <a:cxnSpLocks/>
          </p:cNvCxnSpPr>
          <p:nvPr userDrawn="1"/>
        </p:nvCxnSpPr>
        <p:spPr>
          <a:xfrm>
            <a:off x="943200" y="1088572"/>
            <a:ext cx="10261829" cy="0"/>
          </a:xfrm>
          <a:prstGeom prst="line">
            <a:avLst/>
          </a:prstGeom>
          <a:ln w="31750">
            <a:solidFill>
              <a:schemeClr val="accent5">
                <a:lumMod val="75000"/>
              </a:schemeClr>
            </a:solidFill>
          </a:ln>
          <a:effectLst>
            <a:outerShdw blurRad="50800" dist="50800" dir="5400000" sx="1000" sy="1000" algn="ctr" rotWithShape="0">
              <a:srgbClr val="000000">
                <a:alpha val="43137"/>
              </a:srgbClr>
            </a:outerShdw>
          </a:effectLst>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311A4B0-76BF-B140-A440-C76411C94234}"/>
              </a:ext>
            </a:extLst>
          </p:cNvPr>
          <p:cNvSpPr txBox="1"/>
          <p:nvPr userDrawn="1"/>
        </p:nvSpPr>
        <p:spPr>
          <a:xfrm>
            <a:off x="2770603" y="603128"/>
            <a:ext cx="5617028" cy="369332"/>
          </a:xfrm>
          <a:prstGeom prst="rect">
            <a:avLst/>
          </a:prstGeom>
          <a:noFill/>
        </p:spPr>
        <p:txBody>
          <a:bodyPr wrap="square" rtlCol="0">
            <a:spAutoFit/>
          </a:bodyPr>
          <a:lstStyle/>
          <a:p>
            <a:r>
              <a:rPr lang="en-US" i="1" dirty="0" err="1">
                <a:solidFill>
                  <a:schemeClr val="accent5">
                    <a:lumMod val="75000"/>
                  </a:schemeClr>
                </a:solidFill>
                <a:latin typeface="Times New Roman" panose="02020603050405020304" pitchFamily="18" charset="0"/>
                <a:cs typeface="Times New Roman" panose="02020603050405020304" pitchFamily="18" charset="0"/>
              </a:rPr>
              <a:t>Khát</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vọng</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Trách</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Nhiệm</a:t>
            </a:r>
            <a:r>
              <a:rPr lang="en-US" i="1" dirty="0">
                <a:solidFill>
                  <a:schemeClr val="accent5">
                    <a:lumMod val="75000"/>
                  </a:schemeClr>
                </a:solidFill>
                <a:latin typeface="Times New Roman" panose="02020603050405020304" pitchFamily="18" charset="0"/>
                <a:cs typeface="Times New Roman" panose="02020603050405020304" pitchFamily="18" charset="0"/>
              </a:rPr>
              <a:t> – </a:t>
            </a:r>
            <a:r>
              <a:rPr lang="en-US" i="1" dirty="0" err="1">
                <a:solidFill>
                  <a:schemeClr val="accent5">
                    <a:lumMod val="75000"/>
                  </a:schemeClr>
                </a:solidFill>
                <a:latin typeface="Times New Roman" panose="02020603050405020304" pitchFamily="18" charset="0"/>
                <a:cs typeface="Times New Roman" panose="02020603050405020304" pitchFamily="18" charset="0"/>
              </a:rPr>
              <a:t>Sáng</a:t>
            </a:r>
            <a:r>
              <a:rPr lang="en-US" i="1" dirty="0">
                <a:solidFill>
                  <a:schemeClr val="accent5">
                    <a:lumMod val="75000"/>
                  </a:schemeClr>
                </a:solidFill>
                <a:latin typeface="Times New Roman" panose="02020603050405020304" pitchFamily="18" charset="0"/>
                <a:cs typeface="Times New Roman" panose="02020603050405020304" pitchFamily="18" charset="0"/>
              </a:rPr>
              <a:t> </a:t>
            </a:r>
            <a:r>
              <a:rPr lang="en-US" i="1" dirty="0" err="1">
                <a:solidFill>
                  <a:schemeClr val="accent5">
                    <a:lumMod val="75000"/>
                  </a:schemeClr>
                </a:solidFill>
                <a:latin typeface="Times New Roman" panose="02020603050405020304" pitchFamily="18" charset="0"/>
                <a:cs typeface="Times New Roman" panose="02020603050405020304" pitchFamily="18" charset="0"/>
              </a:rPr>
              <a:t>tạo</a:t>
            </a:r>
            <a:endParaRPr lang="en-VN" i="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AB975E59-AAD8-6F48-BFBE-DB95B9B613F7}"/>
              </a:ext>
            </a:extLst>
          </p:cNvPr>
          <p:cNvSpPr txBox="1"/>
          <p:nvPr userDrawn="1"/>
        </p:nvSpPr>
        <p:spPr>
          <a:xfrm>
            <a:off x="2209800" y="280074"/>
            <a:ext cx="5468257" cy="430887"/>
          </a:xfrm>
          <a:prstGeom prst="rect">
            <a:avLst/>
          </a:prstGeom>
          <a:noFill/>
        </p:spPr>
        <p:txBody>
          <a:bodyPr wrap="square" rtlCol="0">
            <a:spAutoFit/>
          </a:bodyPr>
          <a:lstStyle/>
          <a:p>
            <a:r>
              <a:rPr lang="en-US" sz="2200" b="1" dirty="0">
                <a:solidFill>
                  <a:schemeClr val="accent5">
                    <a:lumMod val="75000"/>
                  </a:schemeClr>
                </a:solidFill>
                <a:latin typeface="Times New Roman" panose="02020603050405020304" pitchFamily="18" charset="0"/>
                <a:cs typeface="Times New Roman" panose="02020603050405020304" pitchFamily="18" charset="0"/>
              </a:rPr>
              <a:t>TRƯỜNG ĐẠI HỌC THỦ DẦU MỘT</a:t>
            </a:r>
            <a:endParaRPr lang="en-VN" sz="22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2" name="object 31">
            <a:extLst>
              <a:ext uri="{FF2B5EF4-FFF2-40B4-BE49-F238E27FC236}">
                <a16:creationId xmlns:a16="http://schemas.microsoft.com/office/drawing/2014/main" id="{DB340C9D-2124-6340-9169-BB1BF8BFFAD3}"/>
              </a:ext>
            </a:extLst>
          </p:cNvPr>
          <p:cNvSpPr/>
          <p:nvPr userDrawn="1"/>
        </p:nvSpPr>
        <p:spPr>
          <a:xfrm>
            <a:off x="0" y="6644865"/>
            <a:ext cx="4540885" cy="220345"/>
          </a:xfrm>
          <a:custGeom>
            <a:avLst/>
            <a:gdLst/>
            <a:ahLst/>
            <a:cxnLst/>
            <a:rect l="l" t="t" r="r" b="b"/>
            <a:pathLst>
              <a:path w="4540885" h="220345">
                <a:moveTo>
                  <a:pt x="5905" y="0"/>
                </a:moveTo>
                <a:lnTo>
                  <a:pt x="0" y="219925"/>
                </a:lnTo>
                <a:lnTo>
                  <a:pt x="4044924" y="219925"/>
                </a:lnTo>
                <a:lnTo>
                  <a:pt x="4078478" y="153530"/>
                </a:lnTo>
                <a:lnTo>
                  <a:pt x="4155020" y="126047"/>
                </a:lnTo>
                <a:lnTo>
                  <a:pt x="4295305" y="117322"/>
                </a:lnTo>
                <a:lnTo>
                  <a:pt x="4434192" y="107073"/>
                </a:lnTo>
                <a:lnTo>
                  <a:pt x="4506531" y="60083"/>
                </a:lnTo>
                <a:lnTo>
                  <a:pt x="4540326" y="6654"/>
                </a:lnTo>
                <a:lnTo>
                  <a:pt x="5905" y="0"/>
                </a:lnTo>
                <a:close/>
              </a:path>
            </a:pathLst>
          </a:custGeom>
          <a:solidFill>
            <a:srgbClr val="49A847"/>
          </a:solidFill>
        </p:spPr>
        <p:txBody>
          <a:bodyPr wrap="square" lIns="0" tIns="0" rIns="0" bIns="0" rtlCol="0"/>
          <a:lstStyle/>
          <a:p>
            <a:endParaRPr dirty="0">
              <a:solidFill>
                <a:prstClr val="black"/>
              </a:solidFill>
            </a:endParaRPr>
          </a:p>
        </p:txBody>
      </p:sp>
      <p:sp>
        <p:nvSpPr>
          <p:cNvPr id="13" name="object 32">
            <a:extLst>
              <a:ext uri="{FF2B5EF4-FFF2-40B4-BE49-F238E27FC236}">
                <a16:creationId xmlns:a16="http://schemas.microsoft.com/office/drawing/2014/main" id="{BD7AFF1F-C21C-E24C-86FA-E7A93B700964}"/>
              </a:ext>
            </a:extLst>
          </p:cNvPr>
          <p:cNvSpPr/>
          <p:nvPr userDrawn="1"/>
        </p:nvSpPr>
        <p:spPr>
          <a:xfrm>
            <a:off x="4034451" y="6648708"/>
            <a:ext cx="514350" cy="217170"/>
          </a:xfrm>
          <a:custGeom>
            <a:avLst/>
            <a:gdLst/>
            <a:ahLst/>
            <a:cxnLst/>
            <a:rect l="l" t="t" r="r" b="b"/>
            <a:pathLst>
              <a:path w="514350" h="217170">
                <a:moveTo>
                  <a:pt x="605" y="214439"/>
                </a:moveTo>
                <a:lnTo>
                  <a:pt x="0" y="216548"/>
                </a:lnTo>
                <a:lnTo>
                  <a:pt x="605" y="214439"/>
                </a:lnTo>
                <a:close/>
              </a:path>
              <a:path w="514350" h="217170">
                <a:moveTo>
                  <a:pt x="21979" y="210731"/>
                </a:moveTo>
                <a:lnTo>
                  <a:pt x="19524" y="216548"/>
                </a:lnTo>
                <a:lnTo>
                  <a:pt x="20442" y="214541"/>
                </a:lnTo>
                <a:lnTo>
                  <a:pt x="21287" y="213197"/>
                </a:lnTo>
                <a:lnTo>
                  <a:pt x="21979" y="210731"/>
                </a:lnTo>
                <a:close/>
              </a:path>
              <a:path w="514350" h="217170">
                <a:moveTo>
                  <a:pt x="494736" y="2997"/>
                </a:moveTo>
                <a:lnTo>
                  <a:pt x="452599" y="55218"/>
                </a:lnTo>
                <a:lnTo>
                  <a:pt x="418298" y="73369"/>
                </a:lnTo>
                <a:lnTo>
                  <a:pt x="375037" y="86276"/>
                </a:lnTo>
                <a:lnTo>
                  <a:pt x="322713" y="93985"/>
                </a:lnTo>
                <a:lnTo>
                  <a:pt x="261221" y="96545"/>
                </a:lnTo>
                <a:lnTo>
                  <a:pt x="256484" y="96545"/>
                </a:lnTo>
                <a:lnTo>
                  <a:pt x="188189" y="99816"/>
                </a:lnTo>
                <a:lnTo>
                  <a:pt x="130286" y="109667"/>
                </a:lnTo>
                <a:lnTo>
                  <a:pt x="82654" y="126160"/>
                </a:lnTo>
                <a:lnTo>
                  <a:pt x="45171" y="149352"/>
                </a:lnTo>
                <a:lnTo>
                  <a:pt x="17714" y="179305"/>
                </a:lnTo>
                <a:lnTo>
                  <a:pt x="160" y="216077"/>
                </a:lnTo>
                <a:lnTo>
                  <a:pt x="19723" y="216077"/>
                </a:lnTo>
                <a:lnTo>
                  <a:pt x="21979" y="210731"/>
                </a:lnTo>
                <a:lnTo>
                  <a:pt x="22839" y="210731"/>
                </a:lnTo>
                <a:lnTo>
                  <a:pt x="64863" y="162798"/>
                </a:lnTo>
                <a:lnTo>
                  <a:pt x="100003" y="144626"/>
                </a:lnTo>
                <a:lnTo>
                  <a:pt x="143699" y="131617"/>
                </a:lnTo>
                <a:lnTo>
                  <a:pt x="195904" y="123795"/>
                </a:lnTo>
                <a:lnTo>
                  <a:pt x="256573" y="121183"/>
                </a:lnTo>
                <a:lnTo>
                  <a:pt x="261196" y="121183"/>
                </a:lnTo>
                <a:lnTo>
                  <a:pt x="329728" y="118045"/>
                </a:lnTo>
                <a:lnTo>
                  <a:pt x="387258" y="108526"/>
                </a:lnTo>
                <a:lnTo>
                  <a:pt x="434114" y="92473"/>
                </a:lnTo>
                <a:lnTo>
                  <a:pt x="470625" y="69730"/>
                </a:lnTo>
                <a:lnTo>
                  <a:pt x="497120" y="40142"/>
                </a:lnTo>
                <a:lnTo>
                  <a:pt x="512765" y="6083"/>
                </a:lnTo>
                <a:lnTo>
                  <a:pt x="493822" y="6083"/>
                </a:lnTo>
                <a:lnTo>
                  <a:pt x="494736" y="2997"/>
                </a:lnTo>
                <a:close/>
              </a:path>
              <a:path w="514350" h="217170">
                <a:moveTo>
                  <a:pt x="21287" y="213197"/>
                </a:moveTo>
                <a:lnTo>
                  <a:pt x="20442" y="214541"/>
                </a:lnTo>
                <a:lnTo>
                  <a:pt x="19772" y="216077"/>
                </a:lnTo>
                <a:lnTo>
                  <a:pt x="20480" y="216077"/>
                </a:lnTo>
                <a:lnTo>
                  <a:pt x="21287" y="213197"/>
                </a:lnTo>
                <a:close/>
              </a:path>
              <a:path w="514350" h="217170">
                <a:moveTo>
                  <a:pt x="22839" y="210731"/>
                </a:moveTo>
                <a:lnTo>
                  <a:pt x="21979" y="210731"/>
                </a:lnTo>
                <a:lnTo>
                  <a:pt x="21287" y="213197"/>
                </a:lnTo>
                <a:lnTo>
                  <a:pt x="22839" y="210731"/>
                </a:lnTo>
                <a:close/>
              </a:path>
              <a:path w="514350" h="217170">
                <a:moveTo>
                  <a:pt x="494736" y="2997"/>
                </a:moveTo>
                <a:lnTo>
                  <a:pt x="493822" y="6083"/>
                </a:lnTo>
                <a:lnTo>
                  <a:pt x="494871" y="3001"/>
                </a:lnTo>
                <a:lnTo>
                  <a:pt x="494736" y="2997"/>
                </a:lnTo>
                <a:close/>
              </a:path>
              <a:path w="514350" h="217170">
                <a:moveTo>
                  <a:pt x="494871" y="3001"/>
                </a:moveTo>
                <a:lnTo>
                  <a:pt x="493822" y="6083"/>
                </a:lnTo>
                <a:lnTo>
                  <a:pt x="512765" y="6083"/>
                </a:lnTo>
                <a:lnTo>
                  <a:pt x="513926" y="3556"/>
                </a:lnTo>
                <a:lnTo>
                  <a:pt x="494871" y="3001"/>
                </a:lnTo>
                <a:close/>
              </a:path>
              <a:path w="514350" h="217170">
                <a:moveTo>
                  <a:pt x="495892" y="0"/>
                </a:moveTo>
                <a:lnTo>
                  <a:pt x="494736" y="2997"/>
                </a:lnTo>
                <a:lnTo>
                  <a:pt x="494872" y="2997"/>
                </a:lnTo>
                <a:lnTo>
                  <a:pt x="495892" y="0"/>
                </a:lnTo>
                <a:close/>
              </a:path>
            </a:pathLst>
          </a:custGeom>
          <a:solidFill>
            <a:srgbClr val="FFFFFF"/>
          </a:solidFill>
        </p:spPr>
        <p:txBody>
          <a:bodyPr wrap="square" lIns="0" tIns="0" rIns="0" bIns="0" rtlCol="0"/>
          <a:lstStyle/>
          <a:p>
            <a:endParaRPr>
              <a:solidFill>
                <a:prstClr val="black"/>
              </a:solidFill>
            </a:endParaRPr>
          </a:p>
        </p:txBody>
      </p:sp>
      <p:sp>
        <p:nvSpPr>
          <p:cNvPr id="14" name="Footer Placeholder 4"/>
          <p:cNvSpPr txBox="1">
            <a:spLocks/>
          </p:cNvSpPr>
          <p:nvPr userDrawn="1"/>
        </p:nvSpPr>
        <p:spPr>
          <a:xfrm>
            <a:off x="651143" y="6644197"/>
            <a:ext cx="1850066" cy="22034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Actor</a:t>
            </a:r>
            <a:endParaRPr lang="en-US" dirty="0"/>
          </a:p>
        </p:txBody>
      </p:sp>
      <p:sp>
        <p:nvSpPr>
          <p:cNvPr id="15" name="TextBox 14">
            <a:extLst>
              <a:ext uri="{FF2B5EF4-FFF2-40B4-BE49-F238E27FC236}">
                <a16:creationId xmlns:a16="http://schemas.microsoft.com/office/drawing/2014/main" id="{68AABE74-02F3-9F48-8046-A56FB57A0D83}"/>
              </a:ext>
            </a:extLst>
          </p:cNvPr>
          <p:cNvSpPr txBox="1"/>
          <p:nvPr userDrawn="1"/>
        </p:nvSpPr>
        <p:spPr>
          <a:xfrm>
            <a:off x="8238860" y="584962"/>
            <a:ext cx="2848430" cy="400110"/>
          </a:xfrm>
          <a:prstGeom prst="rect">
            <a:avLst/>
          </a:prstGeom>
          <a:noFill/>
        </p:spPr>
        <p:txBody>
          <a:bodyPr wrap="square" rtlCol="0">
            <a:spAutoFit/>
          </a:bodyPr>
          <a:lstStyle/>
          <a:p>
            <a:pPr algn="r"/>
            <a:r>
              <a:rPr lang="en-US" sz="2000" dirty="0" err="1">
                <a:solidFill>
                  <a:schemeClr val="accent5">
                    <a:lumMod val="75000"/>
                  </a:schemeClr>
                </a:solidFill>
                <a:latin typeface="Times New Roman" panose="02020603050405020304" pitchFamily="18" charset="0"/>
                <a:cs typeface="Times New Roman" panose="02020603050405020304" pitchFamily="18" charset="0"/>
              </a:rPr>
              <a:t>www.tdmu.edu.vn</a:t>
            </a:r>
            <a:endParaRPr lang="en-VN" sz="2000" dirty="0">
              <a:solidFill>
                <a:schemeClr val="accent5">
                  <a:lumMod val="75000"/>
                </a:schemeClr>
              </a:solidFill>
              <a:latin typeface="Times New Roman" panose="02020603050405020304" pitchFamily="18" charset="0"/>
              <a:cs typeface="Times New Roman" panose="02020603050405020304" pitchFamily="18" charset="0"/>
            </a:endParaRPr>
          </a:p>
        </p:txBody>
      </p:sp>
      <p:pic>
        <p:nvPicPr>
          <p:cNvPr id="16" name="Picture 4" descr="Đại học Thủ Dầu Một | School Reviews">
            <a:extLst>
              <a:ext uri="{FF2B5EF4-FFF2-40B4-BE49-F238E27FC236}">
                <a16:creationId xmlns:a16="http://schemas.microsoft.com/office/drawing/2014/main" id="{8175AB1F-9B42-8A4E-98AC-A1CD90A0A253}"/>
              </a:ext>
            </a:extLst>
          </p:cNvPr>
          <p:cNvPicPr>
            <a:picLocks noChangeAspect="1" noChangeArrowheads="1"/>
          </p:cNvPicPr>
          <p:nvPr userDrawn="1"/>
        </p:nvPicPr>
        <p:blipFill>
          <a:blip r:embed="rId14">
            <a:alphaModFix amt="13000"/>
            <a:extLst>
              <a:ext uri="{28A0092B-C50C-407E-A947-70E740481C1C}">
                <a14:useLocalDpi xmlns:a14="http://schemas.microsoft.com/office/drawing/2010/main" val="0"/>
              </a:ext>
            </a:extLst>
          </a:blip>
          <a:srcRect/>
          <a:stretch>
            <a:fillRect/>
          </a:stretch>
        </p:blipFill>
        <p:spPr bwMode="auto">
          <a:xfrm>
            <a:off x="3543913" y="2036762"/>
            <a:ext cx="4724400" cy="229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49777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ransition spd="slow">
    <p:randomBar dir="vert"/>
  </p:transition>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9.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9.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59" b="-9259"/>
            </a:stretch>
          </a:blipFill>
        </p:spPr>
      </p:sp>
      <p:sp>
        <p:nvSpPr>
          <p:cNvPr id="3" name="TextBox 3"/>
          <p:cNvSpPr txBox="1"/>
          <p:nvPr/>
        </p:nvSpPr>
        <p:spPr>
          <a:xfrm>
            <a:off x="2912326" y="2652020"/>
            <a:ext cx="6972708" cy="795218"/>
          </a:xfrm>
          <a:prstGeom prst="rect">
            <a:avLst/>
          </a:prstGeom>
        </p:spPr>
        <p:txBody>
          <a:bodyPr wrap="square" lIns="0" tIns="0" rIns="0" bIns="0" rtlCol="0" anchor="t">
            <a:spAutoFit/>
          </a:bodyPr>
          <a:lstStyle/>
          <a:p>
            <a:pPr algn="ctr">
              <a:lnSpc>
                <a:spcPts val="6771"/>
              </a:lnSpc>
            </a:pPr>
            <a:r>
              <a:rPr lang="en-US" sz="4836" b="1" dirty="0">
                <a:solidFill>
                  <a:srgbClr val="002C67"/>
                </a:solidFill>
                <a:latin typeface="Maven Pro Bold"/>
                <a:ea typeface="Maven Pro Bold"/>
                <a:cs typeface="Maven Pro Bold"/>
                <a:sym typeface="Maven Pro Bold"/>
              </a:rPr>
              <a:t>BÁO CÁO TỐT NGHIỆP</a:t>
            </a:r>
          </a:p>
        </p:txBody>
      </p:sp>
      <p:sp>
        <p:nvSpPr>
          <p:cNvPr id="4" name="Freeform 4"/>
          <p:cNvSpPr/>
          <p:nvPr/>
        </p:nvSpPr>
        <p:spPr>
          <a:xfrm>
            <a:off x="4889341" y="253367"/>
            <a:ext cx="2101243" cy="814193"/>
          </a:xfrm>
          <a:custGeom>
            <a:avLst/>
            <a:gdLst/>
            <a:ahLst/>
            <a:cxnLst/>
            <a:rect l="l" t="t" r="r" b="b"/>
            <a:pathLst>
              <a:path w="4574350" h="1772475">
                <a:moveTo>
                  <a:pt x="0" y="0"/>
                </a:moveTo>
                <a:lnTo>
                  <a:pt x="4574350" y="0"/>
                </a:lnTo>
                <a:lnTo>
                  <a:pt x="4574350" y="1772475"/>
                </a:lnTo>
                <a:lnTo>
                  <a:pt x="0" y="1772475"/>
                </a:lnTo>
                <a:lnTo>
                  <a:pt x="0" y="0"/>
                </a:lnTo>
                <a:close/>
              </a:path>
            </a:pathLst>
          </a:custGeom>
          <a:blipFill>
            <a:blip r:embed="rId4"/>
            <a:stretch>
              <a:fillRect/>
            </a:stretch>
          </a:blipFill>
        </p:spPr>
        <p:txBody>
          <a:bodyPr/>
          <a:lstStyle/>
          <a:p>
            <a:endParaRPr lang="en-AE" sz="1200" dirty="0"/>
          </a:p>
        </p:txBody>
      </p:sp>
      <p:sp>
        <p:nvSpPr>
          <p:cNvPr id="5" name="TextBox 5"/>
          <p:cNvSpPr txBox="1"/>
          <p:nvPr/>
        </p:nvSpPr>
        <p:spPr>
          <a:xfrm>
            <a:off x="4126832" y="1693466"/>
            <a:ext cx="3874168" cy="937244"/>
          </a:xfrm>
          <a:prstGeom prst="rect">
            <a:avLst/>
          </a:prstGeom>
        </p:spPr>
        <p:txBody>
          <a:bodyPr wrap="square" lIns="0" tIns="0" rIns="0" bIns="0" rtlCol="0" anchor="t">
            <a:spAutoFit/>
          </a:bodyPr>
          <a:lstStyle/>
          <a:p>
            <a:pPr algn="ctr">
              <a:lnSpc>
                <a:spcPts val="8043"/>
              </a:lnSpc>
            </a:pPr>
            <a:r>
              <a:rPr lang="en-US" sz="5745" b="1" dirty="0">
                <a:solidFill>
                  <a:srgbClr val="FF3131"/>
                </a:solidFill>
                <a:latin typeface="Maven Pro Heavy"/>
                <a:ea typeface="Maven Pro Heavy"/>
                <a:cs typeface="Maven Pro Heavy"/>
                <a:sym typeface="Maven Pro Heavy"/>
              </a:rPr>
              <a:t>HỘI ĐỒNG</a:t>
            </a:r>
          </a:p>
        </p:txBody>
      </p:sp>
      <p:sp>
        <p:nvSpPr>
          <p:cNvPr id="6" name="TextBox 6"/>
          <p:cNvSpPr txBox="1"/>
          <p:nvPr/>
        </p:nvSpPr>
        <p:spPr>
          <a:xfrm>
            <a:off x="7277013" y="3735204"/>
            <a:ext cx="2073369" cy="433708"/>
          </a:xfrm>
          <a:prstGeom prst="rect">
            <a:avLst/>
          </a:prstGeom>
        </p:spPr>
        <p:txBody>
          <a:bodyPr wrap="square" lIns="0" tIns="0" rIns="0" bIns="0" rtlCol="0" anchor="t">
            <a:spAutoFit/>
          </a:bodyPr>
          <a:lstStyle/>
          <a:p>
            <a:pPr algn="ctr">
              <a:lnSpc>
                <a:spcPts val="3733"/>
              </a:lnSpc>
            </a:pPr>
            <a:r>
              <a:rPr lang="en-US" sz="2666" b="1" dirty="0">
                <a:solidFill>
                  <a:srgbClr val="002C67"/>
                </a:solidFill>
                <a:latin typeface="Maven Pro Bold"/>
                <a:ea typeface="Maven Pro Bold"/>
                <a:cs typeface="Maven Pro Bold"/>
                <a:sym typeface="Maven Pro Bold"/>
              </a:rPr>
              <a:t>MÃ NGÀNH:</a:t>
            </a:r>
          </a:p>
        </p:txBody>
      </p:sp>
      <p:sp>
        <p:nvSpPr>
          <p:cNvPr id="7" name="TextBox 7"/>
          <p:cNvSpPr txBox="1"/>
          <p:nvPr/>
        </p:nvSpPr>
        <p:spPr>
          <a:xfrm>
            <a:off x="3383470" y="5613169"/>
            <a:ext cx="5112984" cy="327718"/>
          </a:xfrm>
          <a:prstGeom prst="rect">
            <a:avLst/>
          </a:prstGeom>
        </p:spPr>
        <p:txBody>
          <a:bodyPr lIns="0" tIns="0" rIns="0" bIns="0" rtlCol="0" anchor="t">
            <a:spAutoFit/>
          </a:bodyPr>
          <a:lstStyle/>
          <a:p>
            <a:pPr algn="ctr">
              <a:lnSpc>
                <a:spcPts val="2800"/>
              </a:lnSpc>
            </a:pPr>
            <a:r>
              <a:rPr lang="en-US" sz="2000" b="1" dirty="0">
                <a:solidFill>
                  <a:srgbClr val="002C67"/>
                </a:solidFill>
                <a:latin typeface="Maven Pro Bold"/>
                <a:ea typeface="Maven Pro Bold"/>
                <a:cs typeface="Maven Pro Bold"/>
                <a:sym typeface="Maven Pro Bold"/>
              </a:rPr>
              <a:t>Bình </a:t>
            </a:r>
            <a:r>
              <a:rPr lang="en-US" sz="2000" b="1" dirty="0" err="1">
                <a:solidFill>
                  <a:srgbClr val="002C67"/>
                </a:solidFill>
                <a:latin typeface="Maven Pro Bold"/>
                <a:ea typeface="Maven Pro Bold"/>
                <a:cs typeface="Maven Pro Bold"/>
                <a:sym typeface="Maven Pro Bold"/>
              </a:rPr>
              <a:t>Dương</a:t>
            </a:r>
            <a:r>
              <a:rPr lang="en-US" sz="2000" b="1" dirty="0">
                <a:solidFill>
                  <a:srgbClr val="002C67"/>
                </a:solidFill>
                <a:latin typeface="Maven Pro Bold"/>
                <a:ea typeface="Maven Pro Bold"/>
                <a:cs typeface="Maven Pro Bold"/>
                <a:sym typeface="Maven Pro Bold"/>
              </a:rPr>
              <a:t>, </a:t>
            </a:r>
            <a:r>
              <a:rPr lang="en-US" sz="2000" b="1" dirty="0" err="1">
                <a:solidFill>
                  <a:srgbClr val="002C67"/>
                </a:solidFill>
                <a:latin typeface="Maven Pro Bold"/>
                <a:ea typeface="Maven Pro Bold"/>
                <a:cs typeface="Maven Pro Bold"/>
                <a:sym typeface="Maven Pro Bold"/>
              </a:rPr>
              <a:t>ngày</a:t>
            </a:r>
            <a:r>
              <a:rPr lang="en-US" sz="2000" b="1" dirty="0">
                <a:solidFill>
                  <a:srgbClr val="002C67"/>
                </a:solidFill>
                <a:latin typeface="Maven Pro Bold"/>
                <a:ea typeface="Maven Pro Bold"/>
                <a:cs typeface="Maven Pro Bold"/>
                <a:sym typeface="Maven Pro Bold"/>
              </a:rPr>
              <a:t> 24 </a:t>
            </a:r>
            <a:r>
              <a:rPr lang="en-US" sz="2000" b="1" dirty="0" err="1">
                <a:solidFill>
                  <a:srgbClr val="002C67"/>
                </a:solidFill>
                <a:latin typeface="Maven Pro Bold"/>
                <a:ea typeface="Maven Pro Bold"/>
                <a:cs typeface="Maven Pro Bold"/>
                <a:sym typeface="Maven Pro Bold"/>
              </a:rPr>
              <a:t>tháng</a:t>
            </a:r>
            <a:r>
              <a:rPr lang="en-US" sz="2000" b="1" dirty="0">
                <a:solidFill>
                  <a:srgbClr val="002C67"/>
                </a:solidFill>
                <a:latin typeface="Maven Pro Bold"/>
                <a:ea typeface="Maven Pro Bold"/>
                <a:cs typeface="Maven Pro Bold"/>
                <a:sym typeface="Maven Pro Bold"/>
              </a:rPr>
              <a:t> 12 </a:t>
            </a:r>
            <a:r>
              <a:rPr lang="en-US" sz="2000" b="1" dirty="0" err="1">
                <a:solidFill>
                  <a:srgbClr val="002C67"/>
                </a:solidFill>
                <a:latin typeface="Maven Pro Bold"/>
                <a:ea typeface="Maven Pro Bold"/>
                <a:cs typeface="Maven Pro Bold"/>
                <a:sym typeface="Maven Pro Bold"/>
              </a:rPr>
              <a:t>năm</a:t>
            </a:r>
            <a:r>
              <a:rPr lang="en-US" sz="2000" b="1" dirty="0">
                <a:solidFill>
                  <a:srgbClr val="002C67"/>
                </a:solidFill>
                <a:latin typeface="Maven Pro Bold"/>
                <a:ea typeface="Maven Pro Bold"/>
                <a:cs typeface="Maven Pro Bold"/>
                <a:sym typeface="Maven Pro Bold"/>
              </a:rPr>
              <a:t> 2024</a:t>
            </a:r>
          </a:p>
        </p:txBody>
      </p:sp>
      <p:grpSp>
        <p:nvGrpSpPr>
          <p:cNvPr id="8" name="Group 8"/>
          <p:cNvGrpSpPr/>
          <p:nvPr/>
        </p:nvGrpSpPr>
        <p:grpSpPr>
          <a:xfrm>
            <a:off x="764642" y="3747879"/>
            <a:ext cx="5636157" cy="908197"/>
            <a:chOff x="0" y="-76200"/>
            <a:chExt cx="10804136" cy="1816394"/>
          </a:xfrm>
        </p:grpSpPr>
        <p:sp>
          <p:nvSpPr>
            <p:cNvPr id="9" name="TextBox 9"/>
            <p:cNvSpPr txBox="1"/>
            <p:nvPr/>
          </p:nvSpPr>
          <p:spPr>
            <a:xfrm>
              <a:off x="0" y="-76200"/>
              <a:ext cx="2723552" cy="867416"/>
            </a:xfrm>
            <a:prstGeom prst="rect">
              <a:avLst/>
            </a:prstGeom>
          </p:spPr>
          <p:txBody>
            <a:bodyPr lIns="0" tIns="0" rIns="0" bIns="0" rtlCol="0" anchor="t">
              <a:spAutoFit/>
            </a:bodyPr>
            <a:lstStyle/>
            <a:p>
              <a:pPr algn="ctr">
                <a:lnSpc>
                  <a:spcPts val="3733"/>
                </a:lnSpc>
              </a:pPr>
              <a:r>
                <a:rPr lang="en-US" sz="2666" b="1">
                  <a:solidFill>
                    <a:srgbClr val="002C67"/>
                  </a:solidFill>
                  <a:latin typeface="Maven Pro Bold"/>
                  <a:ea typeface="Maven Pro Bold"/>
                  <a:cs typeface="Maven Pro Bold"/>
                  <a:sym typeface="Maven Pro Bold"/>
                </a:rPr>
                <a:t>NGÀNH:</a:t>
              </a:r>
            </a:p>
          </p:txBody>
        </p:sp>
        <p:sp>
          <p:nvSpPr>
            <p:cNvPr id="10" name="TextBox 10"/>
            <p:cNvSpPr txBox="1"/>
            <p:nvPr/>
          </p:nvSpPr>
          <p:spPr>
            <a:xfrm>
              <a:off x="2956532" y="-76200"/>
              <a:ext cx="7847604" cy="1816394"/>
            </a:xfrm>
            <a:prstGeom prst="rect">
              <a:avLst/>
            </a:prstGeom>
          </p:spPr>
          <p:txBody>
            <a:bodyPr lIns="0" tIns="0" rIns="0" bIns="0" rtlCol="0" anchor="t">
              <a:spAutoFit/>
            </a:bodyPr>
            <a:lstStyle/>
            <a:p>
              <a:pPr algn="ctr">
                <a:lnSpc>
                  <a:spcPts val="3733"/>
                </a:lnSpc>
              </a:pPr>
              <a:r>
                <a:rPr lang="en-US" sz="2666" b="1" dirty="0">
                  <a:solidFill>
                    <a:srgbClr val="FF3131"/>
                  </a:solidFill>
                  <a:latin typeface="Maven Pro Bold"/>
                  <a:ea typeface="Maven Pro Bold"/>
                  <a:cs typeface="Maven Pro Bold"/>
                  <a:sym typeface="Maven Pro Bold"/>
                </a:rPr>
                <a:t>CÔNG NGHỆ THÔNG TIN</a:t>
              </a:r>
            </a:p>
          </p:txBody>
        </p:sp>
      </p:grpSp>
      <p:grpSp>
        <p:nvGrpSpPr>
          <p:cNvPr id="11" name="Group 11"/>
          <p:cNvGrpSpPr/>
          <p:nvPr/>
        </p:nvGrpSpPr>
        <p:grpSpPr>
          <a:xfrm>
            <a:off x="2841497" y="4429472"/>
            <a:ext cx="4696299" cy="461114"/>
            <a:chOff x="0" y="-76200"/>
            <a:chExt cx="8867081" cy="922229"/>
          </a:xfrm>
        </p:grpSpPr>
        <p:sp>
          <p:nvSpPr>
            <p:cNvPr id="12" name="TextBox 12"/>
            <p:cNvSpPr txBox="1"/>
            <p:nvPr/>
          </p:nvSpPr>
          <p:spPr>
            <a:xfrm>
              <a:off x="0" y="-76200"/>
              <a:ext cx="3676556" cy="867417"/>
            </a:xfrm>
            <a:prstGeom prst="rect">
              <a:avLst/>
            </a:prstGeom>
          </p:spPr>
          <p:txBody>
            <a:bodyPr lIns="0" tIns="0" rIns="0" bIns="0" rtlCol="0" anchor="t">
              <a:spAutoFit/>
            </a:bodyPr>
            <a:lstStyle/>
            <a:p>
              <a:pPr>
                <a:lnSpc>
                  <a:spcPts val="3733"/>
                </a:lnSpc>
              </a:pPr>
              <a:r>
                <a:rPr lang="en-US" sz="2666" b="1" dirty="0">
                  <a:solidFill>
                    <a:srgbClr val="002C67"/>
                  </a:solidFill>
                  <a:latin typeface="Maven Pro Bold"/>
                  <a:ea typeface="Maven Pro Bold"/>
                  <a:cs typeface="Maven Pro Bold"/>
                  <a:sym typeface="Maven Pro Bold"/>
                </a:rPr>
                <a:t>SINH VIÊN:</a:t>
              </a:r>
            </a:p>
          </p:txBody>
        </p:sp>
        <p:sp>
          <p:nvSpPr>
            <p:cNvPr id="13" name="TextBox 13"/>
            <p:cNvSpPr txBox="1"/>
            <p:nvPr/>
          </p:nvSpPr>
          <p:spPr>
            <a:xfrm>
              <a:off x="3866534" y="-21388"/>
              <a:ext cx="5000547" cy="867417"/>
            </a:xfrm>
            <a:prstGeom prst="rect">
              <a:avLst/>
            </a:prstGeom>
          </p:spPr>
          <p:txBody>
            <a:bodyPr wrap="square" lIns="0" tIns="0" rIns="0" bIns="0" rtlCol="0" anchor="t">
              <a:spAutoFit/>
            </a:bodyPr>
            <a:lstStyle/>
            <a:p>
              <a:pPr algn="ctr">
                <a:lnSpc>
                  <a:spcPts val="3733"/>
                </a:lnSpc>
              </a:pPr>
              <a:r>
                <a:rPr lang="en-US" sz="2666" b="1" dirty="0">
                  <a:solidFill>
                    <a:srgbClr val="FF3131"/>
                  </a:solidFill>
                  <a:latin typeface="Maven Pro Bold"/>
                  <a:ea typeface="Maven Pro Bold"/>
                  <a:cs typeface="Maven Pro Bold"/>
                  <a:sym typeface="Maven Pro Bold"/>
                </a:rPr>
                <a:t>TRẦN VĂN ĐỨC</a:t>
              </a:r>
            </a:p>
          </p:txBody>
        </p:sp>
      </p:grpSp>
      <p:grpSp>
        <p:nvGrpSpPr>
          <p:cNvPr id="14" name="Group 14"/>
          <p:cNvGrpSpPr/>
          <p:nvPr/>
        </p:nvGrpSpPr>
        <p:grpSpPr>
          <a:xfrm>
            <a:off x="2841497" y="4985997"/>
            <a:ext cx="5955154" cy="433708"/>
            <a:chOff x="0" y="-76200"/>
            <a:chExt cx="7601678" cy="867416"/>
          </a:xfrm>
        </p:grpSpPr>
        <p:sp>
          <p:nvSpPr>
            <p:cNvPr id="15" name="TextBox 15"/>
            <p:cNvSpPr txBox="1"/>
            <p:nvPr/>
          </p:nvSpPr>
          <p:spPr>
            <a:xfrm>
              <a:off x="0" y="-76200"/>
              <a:ext cx="3676556" cy="867416"/>
            </a:xfrm>
            <a:prstGeom prst="rect">
              <a:avLst/>
            </a:prstGeom>
          </p:spPr>
          <p:txBody>
            <a:bodyPr lIns="0" tIns="0" rIns="0" bIns="0" rtlCol="0" anchor="t">
              <a:spAutoFit/>
            </a:bodyPr>
            <a:lstStyle/>
            <a:p>
              <a:pPr>
                <a:lnSpc>
                  <a:spcPts val="3733"/>
                </a:lnSpc>
              </a:pPr>
              <a:r>
                <a:rPr lang="en-US" sz="2666" b="1" dirty="0">
                  <a:solidFill>
                    <a:srgbClr val="002C67"/>
                  </a:solidFill>
                  <a:latin typeface="Maven Pro Bold"/>
                  <a:ea typeface="Maven Pro Bold"/>
                  <a:cs typeface="Maven Pro Bold"/>
                  <a:sym typeface="Maven Pro Bold"/>
                </a:rPr>
                <a:t>       GVHD:</a:t>
              </a:r>
            </a:p>
          </p:txBody>
        </p:sp>
        <p:sp>
          <p:nvSpPr>
            <p:cNvPr id="16" name="TextBox 16"/>
            <p:cNvSpPr txBox="1"/>
            <p:nvPr/>
          </p:nvSpPr>
          <p:spPr>
            <a:xfrm>
              <a:off x="2411154" y="-76200"/>
              <a:ext cx="5190524" cy="867416"/>
            </a:xfrm>
            <a:prstGeom prst="rect">
              <a:avLst/>
            </a:prstGeom>
          </p:spPr>
          <p:txBody>
            <a:bodyPr wrap="square" lIns="0" tIns="0" rIns="0" bIns="0" rtlCol="0" anchor="t">
              <a:spAutoFit/>
            </a:bodyPr>
            <a:lstStyle/>
            <a:p>
              <a:pPr algn="ctr">
                <a:lnSpc>
                  <a:spcPts val="3733"/>
                </a:lnSpc>
              </a:pPr>
              <a:r>
                <a:rPr lang="en-US" sz="2666" b="1" dirty="0">
                  <a:solidFill>
                    <a:srgbClr val="FF3131"/>
                  </a:solidFill>
                  <a:latin typeface="Maven Pro Bold"/>
                  <a:ea typeface="Maven Pro Bold"/>
                  <a:cs typeface="Maven Pro Bold"/>
                  <a:sym typeface="Maven Pro Bold"/>
                </a:rPr>
                <a:t>THS.VÕ QUỐC LƯƠNG</a:t>
              </a:r>
            </a:p>
          </p:txBody>
        </p:sp>
      </p:grpSp>
      <p:sp>
        <p:nvSpPr>
          <p:cNvPr id="17" name="TextBox 17"/>
          <p:cNvSpPr txBox="1"/>
          <p:nvPr/>
        </p:nvSpPr>
        <p:spPr>
          <a:xfrm>
            <a:off x="9350383" y="3735204"/>
            <a:ext cx="1436811" cy="433708"/>
          </a:xfrm>
          <a:prstGeom prst="rect">
            <a:avLst/>
          </a:prstGeom>
        </p:spPr>
        <p:txBody>
          <a:bodyPr lIns="0" tIns="0" rIns="0" bIns="0" rtlCol="0" anchor="t">
            <a:spAutoFit/>
          </a:bodyPr>
          <a:lstStyle/>
          <a:p>
            <a:pPr algn="ctr">
              <a:lnSpc>
                <a:spcPts val="3733"/>
              </a:lnSpc>
            </a:pPr>
            <a:r>
              <a:rPr lang="en-US" sz="2666" b="1" dirty="0">
                <a:solidFill>
                  <a:srgbClr val="FF3131"/>
                </a:solidFill>
                <a:latin typeface="Maven Pro Bold"/>
                <a:ea typeface="Maven Pro Bold"/>
                <a:cs typeface="Maven Pro Bold"/>
                <a:sym typeface="Maven Pro Bold"/>
              </a:rPr>
              <a:t>7480201</a:t>
            </a:r>
          </a:p>
        </p:txBody>
      </p:sp>
      <p:sp>
        <p:nvSpPr>
          <p:cNvPr id="18" name="TextBox 17">
            <a:extLst>
              <a:ext uri="{FF2B5EF4-FFF2-40B4-BE49-F238E27FC236}">
                <a16:creationId xmlns:a16="http://schemas.microsoft.com/office/drawing/2014/main" id="{899BAFEF-9915-7910-4F21-1370C423FF15}"/>
              </a:ext>
            </a:extLst>
          </p:cNvPr>
          <p:cNvSpPr txBox="1"/>
          <p:nvPr/>
        </p:nvSpPr>
        <p:spPr>
          <a:xfrm>
            <a:off x="2318579" y="1245476"/>
            <a:ext cx="7834196" cy="420564"/>
          </a:xfrm>
          <a:prstGeom prst="rect">
            <a:avLst/>
          </a:prstGeom>
          <a:noFill/>
        </p:spPr>
        <p:txBody>
          <a:bodyPr wrap="none" rtlCol="0">
            <a:spAutoFit/>
          </a:bodyPr>
          <a:lstStyle/>
          <a:p>
            <a:r>
              <a:rPr lang="en-US" sz="2133" b="1" dirty="0">
                <a:solidFill>
                  <a:srgbClr val="FF0000"/>
                </a:solidFill>
                <a:latin typeface="Arial" panose="020B0604020202020204" pitchFamily="34" charset="0"/>
                <a:cs typeface="Arial" panose="020B0604020202020204" pitchFamily="34" charset="0"/>
              </a:rPr>
              <a:t>VIỆN ĐÀO TẠO CÔNG NGHỆ THÔNG TIN, CHUYỂN ĐỔI SỐ</a:t>
            </a:r>
            <a:endParaRPr lang="en-AE" sz="2133" b="1" dirty="0">
              <a:solidFill>
                <a:srgbClr val="FF0000"/>
              </a:solidFill>
              <a:latin typeface="Arial" panose="020B0604020202020204" pitchFamily="34" charset="0"/>
              <a:cs typeface="Arial" panose="020B0604020202020204" pitchFamily="34" charset="0"/>
            </a:endParaRPr>
          </a:p>
        </p:txBody>
      </p:sp>
    </p:spTree>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Trung tâm Tuyển sinh">
            <a:extLst>
              <a:ext uri="{FF2B5EF4-FFF2-40B4-BE49-F238E27FC236}">
                <a16:creationId xmlns:a16="http://schemas.microsoft.com/office/drawing/2014/main" id="{15F9FF5B-2457-5E48-9237-E1677EDEC2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0366" y="0"/>
            <a:ext cx="9181634" cy="6760886"/>
          </a:xfrm>
          <a:prstGeom prst="rect">
            <a:avLst/>
          </a:prstGeom>
          <a:noFill/>
          <a:extLst>
            <a:ext uri="{909E8E84-426E-40DD-AFC4-6F175D3DCCD1}">
              <a14:hiddenFill xmlns:a14="http://schemas.microsoft.com/office/drawing/2010/main">
                <a:solidFill>
                  <a:srgbClr val="FFFFFF"/>
                </a:solidFill>
              </a14:hiddenFill>
            </a:ext>
          </a:extLst>
        </p:spPr>
      </p:pic>
      <p:grpSp>
        <p:nvGrpSpPr>
          <p:cNvPr id="2" name="object 2"/>
          <p:cNvGrpSpPr/>
          <p:nvPr/>
        </p:nvGrpSpPr>
        <p:grpSpPr>
          <a:xfrm>
            <a:off x="675861" y="-20451"/>
            <a:ext cx="11516139" cy="6878451"/>
            <a:chOff x="-12" y="-20452"/>
            <a:chExt cx="12198616" cy="6879073"/>
          </a:xfrm>
        </p:grpSpPr>
        <p:sp>
          <p:nvSpPr>
            <p:cNvPr id="4" name="object 4"/>
            <p:cNvSpPr/>
            <p:nvPr/>
          </p:nvSpPr>
          <p:spPr>
            <a:xfrm>
              <a:off x="2091143" y="0"/>
              <a:ext cx="3836035" cy="6718300"/>
            </a:xfrm>
            <a:custGeom>
              <a:avLst/>
              <a:gdLst/>
              <a:ahLst/>
              <a:cxnLst/>
              <a:rect l="l" t="t" r="r" b="b"/>
              <a:pathLst>
                <a:path w="3836035" h="6718300">
                  <a:moveTo>
                    <a:pt x="3835679" y="6718236"/>
                  </a:moveTo>
                  <a:lnTo>
                    <a:pt x="723633" y="3632"/>
                  </a:lnTo>
                  <a:lnTo>
                    <a:pt x="444982" y="3632"/>
                  </a:lnTo>
                  <a:lnTo>
                    <a:pt x="443306" y="0"/>
                  </a:lnTo>
                  <a:lnTo>
                    <a:pt x="0" y="0"/>
                  </a:lnTo>
                  <a:lnTo>
                    <a:pt x="3112071" y="6714604"/>
                  </a:lnTo>
                  <a:lnTo>
                    <a:pt x="3390696" y="6714604"/>
                  </a:lnTo>
                  <a:lnTo>
                    <a:pt x="3392386" y="6718236"/>
                  </a:lnTo>
                  <a:lnTo>
                    <a:pt x="3835679" y="6718236"/>
                  </a:lnTo>
                  <a:close/>
                </a:path>
              </a:pathLst>
            </a:custGeom>
            <a:solidFill>
              <a:srgbClr val="F5F5F5"/>
            </a:solidFill>
          </p:spPr>
          <p:txBody>
            <a:bodyPr wrap="square" lIns="0" tIns="0" rIns="0" bIns="0" rtlCol="0"/>
            <a:lstStyle/>
            <a:p>
              <a:endParaRPr>
                <a:solidFill>
                  <a:prstClr val="black"/>
                </a:solidFill>
              </a:endParaRPr>
            </a:p>
          </p:txBody>
        </p:sp>
        <p:sp>
          <p:nvSpPr>
            <p:cNvPr id="5" name="object 5"/>
            <p:cNvSpPr/>
            <p:nvPr/>
          </p:nvSpPr>
          <p:spPr>
            <a:xfrm>
              <a:off x="2236216" y="353339"/>
              <a:ext cx="3455670" cy="6504940"/>
            </a:xfrm>
            <a:custGeom>
              <a:avLst/>
              <a:gdLst/>
              <a:ahLst/>
              <a:cxnLst/>
              <a:rect l="l" t="t" r="r" b="b"/>
              <a:pathLst>
                <a:path w="3455670" h="6504940">
                  <a:moveTo>
                    <a:pt x="3455263" y="6504660"/>
                  </a:moveTo>
                  <a:lnTo>
                    <a:pt x="1174927" y="1584515"/>
                  </a:lnTo>
                  <a:lnTo>
                    <a:pt x="860234" y="1584515"/>
                  </a:lnTo>
                  <a:lnTo>
                    <a:pt x="845362" y="1552448"/>
                  </a:lnTo>
                  <a:lnTo>
                    <a:pt x="1124127" y="1552448"/>
                  </a:lnTo>
                  <a:lnTo>
                    <a:pt x="392493" y="0"/>
                  </a:lnTo>
                  <a:lnTo>
                    <a:pt x="77800" y="0"/>
                  </a:lnTo>
                  <a:lnTo>
                    <a:pt x="80594" y="5943"/>
                  </a:lnTo>
                  <a:lnTo>
                    <a:pt x="0" y="5943"/>
                  </a:lnTo>
                  <a:lnTo>
                    <a:pt x="3011970" y="6504660"/>
                  </a:lnTo>
                  <a:lnTo>
                    <a:pt x="3455263" y="6504660"/>
                  </a:lnTo>
                  <a:close/>
                </a:path>
              </a:pathLst>
            </a:custGeom>
            <a:solidFill>
              <a:srgbClr val="1053AF">
                <a:alpha val="46998"/>
              </a:srgbClr>
            </a:solidFill>
          </p:spPr>
          <p:txBody>
            <a:bodyPr wrap="square" lIns="0" tIns="0" rIns="0" bIns="0" rtlCol="0"/>
            <a:lstStyle/>
            <a:p>
              <a:endParaRPr>
                <a:solidFill>
                  <a:prstClr val="black"/>
                </a:solidFill>
              </a:endParaRPr>
            </a:p>
          </p:txBody>
        </p:sp>
        <p:sp>
          <p:nvSpPr>
            <p:cNvPr id="28" name="object 28"/>
            <p:cNvSpPr/>
            <p:nvPr/>
          </p:nvSpPr>
          <p:spPr>
            <a:xfrm>
              <a:off x="3359442" y="2404198"/>
              <a:ext cx="2507615" cy="4453890"/>
            </a:xfrm>
            <a:custGeom>
              <a:avLst/>
              <a:gdLst/>
              <a:ahLst/>
              <a:cxnLst/>
              <a:rect l="l" t="t" r="r" b="b"/>
              <a:pathLst>
                <a:path w="2507615" h="4453890">
                  <a:moveTo>
                    <a:pt x="443306" y="0"/>
                  </a:moveTo>
                  <a:lnTo>
                    <a:pt x="0" y="0"/>
                  </a:lnTo>
                  <a:lnTo>
                    <a:pt x="2064231" y="4453801"/>
                  </a:lnTo>
                  <a:lnTo>
                    <a:pt x="2507525" y="4453801"/>
                  </a:lnTo>
                  <a:lnTo>
                    <a:pt x="443306" y="0"/>
                  </a:lnTo>
                  <a:close/>
                </a:path>
              </a:pathLst>
            </a:custGeom>
            <a:solidFill>
              <a:srgbClr val="042088">
                <a:alpha val="38000"/>
              </a:srgbClr>
            </a:solidFill>
          </p:spPr>
          <p:txBody>
            <a:bodyPr wrap="square" lIns="0" tIns="0" rIns="0" bIns="0" rtlCol="0"/>
            <a:lstStyle/>
            <a:p>
              <a:endParaRPr>
                <a:solidFill>
                  <a:prstClr val="black"/>
                </a:solidFill>
              </a:endParaRPr>
            </a:p>
          </p:txBody>
        </p:sp>
        <p:sp>
          <p:nvSpPr>
            <p:cNvPr id="29" name="object 29"/>
            <p:cNvSpPr/>
            <p:nvPr/>
          </p:nvSpPr>
          <p:spPr>
            <a:xfrm>
              <a:off x="2472842" y="0"/>
              <a:ext cx="1163955" cy="1938020"/>
            </a:xfrm>
            <a:custGeom>
              <a:avLst/>
              <a:gdLst/>
              <a:ahLst/>
              <a:cxnLst/>
              <a:rect l="l" t="t" r="r" b="b"/>
              <a:pathLst>
                <a:path w="1163954" h="1938020">
                  <a:moveTo>
                    <a:pt x="265506" y="0"/>
                  </a:moveTo>
                  <a:lnTo>
                    <a:pt x="0" y="0"/>
                  </a:lnTo>
                  <a:lnTo>
                    <a:pt x="166522" y="359283"/>
                  </a:lnTo>
                  <a:lnTo>
                    <a:pt x="303415" y="359283"/>
                  </a:lnTo>
                  <a:lnTo>
                    <a:pt x="1035050" y="1937867"/>
                  </a:lnTo>
                  <a:lnTo>
                    <a:pt x="1163650" y="1937867"/>
                  </a:lnTo>
                  <a:lnTo>
                    <a:pt x="265506" y="0"/>
                  </a:lnTo>
                  <a:close/>
                </a:path>
              </a:pathLst>
            </a:custGeom>
            <a:solidFill>
              <a:srgbClr val="042088"/>
            </a:solidFill>
          </p:spPr>
          <p:txBody>
            <a:bodyPr wrap="square" lIns="0" tIns="0" rIns="0" bIns="0" rtlCol="0"/>
            <a:lstStyle/>
            <a:p>
              <a:endParaRPr>
                <a:solidFill>
                  <a:prstClr val="black"/>
                </a:solidFill>
              </a:endParaRPr>
            </a:p>
          </p:txBody>
        </p:sp>
        <p:sp>
          <p:nvSpPr>
            <p:cNvPr id="30" name="object 30"/>
            <p:cNvSpPr/>
            <p:nvPr/>
          </p:nvSpPr>
          <p:spPr>
            <a:xfrm>
              <a:off x="889" y="6637610"/>
              <a:ext cx="12197715" cy="216535"/>
            </a:xfrm>
            <a:custGeom>
              <a:avLst/>
              <a:gdLst/>
              <a:ahLst/>
              <a:cxnLst/>
              <a:rect l="l" t="t" r="r" b="b"/>
              <a:pathLst>
                <a:path w="12197715" h="216534">
                  <a:moveTo>
                    <a:pt x="5016" y="0"/>
                  </a:moveTo>
                  <a:lnTo>
                    <a:pt x="0" y="216408"/>
                  </a:lnTo>
                  <a:lnTo>
                    <a:pt x="12197219" y="216408"/>
                  </a:lnTo>
                  <a:lnTo>
                    <a:pt x="12197219" y="6781"/>
                  </a:lnTo>
                  <a:lnTo>
                    <a:pt x="5016" y="0"/>
                  </a:lnTo>
                  <a:close/>
                </a:path>
              </a:pathLst>
            </a:custGeom>
            <a:solidFill>
              <a:srgbClr val="0679BD"/>
            </a:solidFill>
          </p:spPr>
          <p:txBody>
            <a:bodyPr wrap="square" lIns="0" tIns="0" rIns="0" bIns="0" rtlCol="0"/>
            <a:lstStyle/>
            <a:p>
              <a:endParaRPr>
                <a:solidFill>
                  <a:prstClr val="black"/>
                </a:solidFill>
              </a:endParaRPr>
            </a:p>
          </p:txBody>
        </p:sp>
        <p:sp>
          <p:nvSpPr>
            <p:cNvPr id="31" name="object 31"/>
            <p:cNvSpPr/>
            <p:nvPr/>
          </p:nvSpPr>
          <p:spPr>
            <a:xfrm>
              <a:off x="-12" y="6637608"/>
              <a:ext cx="4540885" cy="220345"/>
            </a:xfrm>
            <a:custGeom>
              <a:avLst/>
              <a:gdLst/>
              <a:ahLst/>
              <a:cxnLst/>
              <a:rect l="l" t="t" r="r" b="b"/>
              <a:pathLst>
                <a:path w="4540885" h="220345">
                  <a:moveTo>
                    <a:pt x="5905" y="0"/>
                  </a:moveTo>
                  <a:lnTo>
                    <a:pt x="0" y="219925"/>
                  </a:lnTo>
                  <a:lnTo>
                    <a:pt x="4044924" y="219925"/>
                  </a:lnTo>
                  <a:lnTo>
                    <a:pt x="4078478" y="153530"/>
                  </a:lnTo>
                  <a:lnTo>
                    <a:pt x="4155020" y="126047"/>
                  </a:lnTo>
                  <a:lnTo>
                    <a:pt x="4295305" y="117322"/>
                  </a:lnTo>
                  <a:lnTo>
                    <a:pt x="4434192" y="107073"/>
                  </a:lnTo>
                  <a:lnTo>
                    <a:pt x="4506531" y="60083"/>
                  </a:lnTo>
                  <a:lnTo>
                    <a:pt x="4540326" y="6654"/>
                  </a:lnTo>
                  <a:lnTo>
                    <a:pt x="5905" y="0"/>
                  </a:lnTo>
                  <a:close/>
                </a:path>
              </a:pathLst>
            </a:custGeom>
            <a:solidFill>
              <a:srgbClr val="49A847"/>
            </a:solidFill>
          </p:spPr>
          <p:txBody>
            <a:bodyPr wrap="square" lIns="0" tIns="0" rIns="0" bIns="0" rtlCol="0"/>
            <a:lstStyle/>
            <a:p>
              <a:endParaRPr>
                <a:solidFill>
                  <a:prstClr val="black"/>
                </a:solidFill>
              </a:endParaRPr>
            </a:p>
          </p:txBody>
        </p:sp>
        <p:sp>
          <p:nvSpPr>
            <p:cNvPr id="32" name="object 32"/>
            <p:cNvSpPr/>
            <p:nvPr/>
          </p:nvSpPr>
          <p:spPr>
            <a:xfrm>
              <a:off x="4034439" y="6641451"/>
              <a:ext cx="514350" cy="217170"/>
            </a:xfrm>
            <a:custGeom>
              <a:avLst/>
              <a:gdLst/>
              <a:ahLst/>
              <a:cxnLst/>
              <a:rect l="l" t="t" r="r" b="b"/>
              <a:pathLst>
                <a:path w="514350" h="217170">
                  <a:moveTo>
                    <a:pt x="605" y="214439"/>
                  </a:moveTo>
                  <a:lnTo>
                    <a:pt x="0" y="216548"/>
                  </a:lnTo>
                  <a:lnTo>
                    <a:pt x="605" y="214439"/>
                  </a:lnTo>
                  <a:close/>
                </a:path>
                <a:path w="514350" h="217170">
                  <a:moveTo>
                    <a:pt x="21979" y="210731"/>
                  </a:moveTo>
                  <a:lnTo>
                    <a:pt x="19524" y="216548"/>
                  </a:lnTo>
                  <a:lnTo>
                    <a:pt x="20442" y="214541"/>
                  </a:lnTo>
                  <a:lnTo>
                    <a:pt x="21287" y="213197"/>
                  </a:lnTo>
                  <a:lnTo>
                    <a:pt x="21979" y="210731"/>
                  </a:lnTo>
                  <a:close/>
                </a:path>
                <a:path w="514350" h="217170">
                  <a:moveTo>
                    <a:pt x="494736" y="2997"/>
                  </a:moveTo>
                  <a:lnTo>
                    <a:pt x="452599" y="55218"/>
                  </a:lnTo>
                  <a:lnTo>
                    <a:pt x="418298" y="73369"/>
                  </a:lnTo>
                  <a:lnTo>
                    <a:pt x="375037" y="86276"/>
                  </a:lnTo>
                  <a:lnTo>
                    <a:pt x="322713" y="93985"/>
                  </a:lnTo>
                  <a:lnTo>
                    <a:pt x="261221" y="96545"/>
                  </a:lnTo>
                  <a:lnTo>
                    <a:pt x="256484" y="96545"/>
                  </a:lnTo>
                  <a:lnTo>
                    <a:pt x="188189" y="99816"/>
                  </a:lnTo>
                  <a:lnTo>
                    <a:pt x="130286" y="109667"/>
                  </a:lnTo>
                  <a:lnTo>
                    <a:pt x="82654" y="126160"/>
                  </a:lnTo>
                  <a:lnTo>
                    <a:pt x="45171" y="149352"/>
                  </a:lnTo>
                  <a:lnTo>
                    <a:pt x="17714" y="179305"/>
                  </a:lnTo>
                  <a:lnTo>
                    <a:pt x="160" y="216077"/>
                  </a:lnTo>
                  <a:lnTo>
                    <a:pt x="19723" y="216077"/>
                  </a:lnTo>
                  <a:lnTo>
                    <a:pt x="21979" y="210731"/>
                  </a:lnTo>
                  <a:lnTo>
                    <a:pt x="22839" y="210731"/>
                  </a:lnTo>
                  <a:lnTo>
                    <a:pt x="64863" y="162798"/>
                  </a:lnTo>
                  <a:lnTo>
                    <a:pt x="100003" y="144626"/>
                  </a:lnTo>
                  <a:lnTo>
                    <a:pt x="143699" y="131617"/>
                  </a:lnTo>
                  <a:lnTo>
                    <a:pt x="195904" y="123795"/>
                  </a:lnTo>
                  <a:lnTo>
                    <a:pt x="256573" y="121183"/>
                  </a:lnTo>
                  <a:lnTo>
                    <a:pt x="261196" y="121183"/>
                  </a:lnTo>
                  <a:lnTo>
                    <a:pt x="329728" y="118045"/>
                  </a:lnTo>
                  <a:lnTo>
                    <a:pt x="387258" y="108526"/>
                  </a:lnTo>
                  <a:lnTo>
                    <a:pt x="434114" y="92473"/>
                  </a:lnTo>
                  <a:lnTo>
                    <a:pt x="470625" y="69730"/>
                  </a:lnTo>
                  <a:lnTo>
                    <a:pt x="497120" y="40142"/>
                  </a:lnTo>
                  <a:lnTo>
                    <a:pt x="512765" y="6083"/>
                  </a:lnTo>
                  <a:lnTo>
                    <a:pt x="493822" y="6083"/>
                  </a:lnTo>
                  <a:lnTo>
                    <a:pt x="494736" y="2997"/>
                  </a:lnTo>
                  <a:close/>
                </a:path>
                <a:path w="514350" h="217170">
                  <a:moveTo>
                    <a:pt x="21287" y="213197"/>
                  </a:moveTo>
                  <a:lnTo>
                    <a:pt x="20442" y="214541"/>
                  </a:lnTo>
                  <a:lnTo>
                    <a:pt x="19772" y="216077"/>
                  </a:lnTo>
                  <a:lnTo>
                    <a:pt x="20480" y="216077"/>
                  </a:lnTo>
                  <a:lnTo>
                    <a:pt x="21287" y="213197"/>
                  </a:lnTo>
                  <a:close/>
                </a:path>
                <a:path w="514350" h="217170">
                  <a:moveTo>
                    <a:pt x="22839" y="210731"/>
                  </a:moveTo>
                  <a:lnTo>
                    <a:pt x="21979" y="210731"/>
                  </a:lnTo>
                  <a:lnTo>
                    <a:pt x="21287" y="213197"/>
                  </a:lnTo>
                  <a:lnTo>
                    <a:pt x="22839" y="210731"/>
                  </a:lnTo>
                  <a:close/>
                </a:path>
                <a:path w="514350" h="217170">
                  <a:moveTo>
                    <a:pt x="494736" y="2997"/>
                  </a:moveTo>
                  <a:lnTo>
                    <a:pt x="493822" y="6083"/>
                  </a:lnTo>
                  <a:lnTo>
                    <a:pt x="494871" y="3001"/>
                  </a:lnTo>
                  <a:lnTo>
                    <a:pt x="494736" y="2997"/>
                  </a:lnTo>
                  <a:close/>
                </a:path>
                <a:path w="514350" h="217170">
                  <a:moveTo>
                    <a:pt x="494871" y="3001"/>
                  </a:moveTo>
                  <a:lnTo>
                    <a:pt x="493822" y="6083"/>
                  </a:lnTo>
                  <a:lnTo>
                    <a:pt x="512765" y="6083"/>
                  </a:lnTo>
                  <a:lnTo>
                    <a:pt x="513926" y="3556"/>
                  </a:lnTo>
                  <a:lnTo>
                    <a:pt x="494871" y="3001"/>
                  </a:lnTo>
                  <a:close/>
                </a:path>
                <a:path w="514350" h="217170">
                  <a:moveTo>
                    <a:pt x="495892" y="0"/>
                  </a:moveTo>
                  <a:lnTo>
                    <a:pt x="494736" y="2997"/>
                  </a:lnTo>
                  <a:lnTo>
                    <a:pt x="494872" y="2997"/>
                  </a:lnTo>
                  <a:lnTo>
                    <a:pt x="495892" y="0"/>
                  </a:lnTo>
                  <a:close/>
                </a:path>
              </a:pathLst>
            </a:custGeom>
            <a:solidFill>
              <a:srgbClr val="FFFFFF"/>
            </a:solidFill>
          </p:spPr>
          <p:txBody>
            <a:bodyPr wrap="square" lIns="0" tIns="0" rIns="0" bIns="0" rtlCol="0"/>
            <a:lstStyle/>
            <a:p>
              <a:endParaRPr>
                <a:solidFill>
                  <a:prstClr val="black"/>
                </a:solidFill>
              </a:endParaRPr>
            </a:p>
          </p:txBody>
        </p:sp>
        <p:sp>
          <p:nvSpPr>
            <p:cNvPr id="6" name="object 6"/>
            <p:cNvSpPr/>
            <p:nvPr/>
          </p:nvSpPr>
          <p:spPr>
            <a:xfrm>
              <a:off x="6604" y="-20452"/>
              <a:ext cx="5480685" cy="6715125"/>
            </a:xfrm>
            <a:custGeom>
              <a:avLst/>
              <a:gdLst/>
              <a:ahLst/>
              <a:cxnLst/>
              <a:rect l="l" t="t" r="r" b="b"/>
              <a:pathLst>
                <a:path w="5480685" h="6715125">
                  <a:moveTo>
                    <a:pt x="2368194" y="0"/>
                  </a:moveTo>
                  <a:lnTo>
                    <a:pt x="0" y="0"/>
                  </a:lnTo>
                  <a:lnTo>
                    <a:pt x="0" y="6714604"/>
                  </a:lnTo>
                  <a:lnTo>
                    <a:pt x="5480253" y="6714604"/>
                  </a:lnTo>
                  <a:lnTo>
                    <a:pt x="2368194" y="0"/>
                  </a:lnTo>
                  <a:close/>
                </a:path>
              </a:pathLst>
            </a:custGeom>
            <a:solidFill>
              <a:schemeClr val="bg1"/>
            </a:solidFill>
          </p:spPr>
          <p:txBody>
            <a:bodyPr wrap="square" lIns="0" tIns="0" rIns="0" bIns="0" rtlCol="0"/>
            <a:lstStyle/>
            <a:p>
              <a:endParaRPr dirty="0">
                <a:solidFill>
                  <a:schemeClr val="bg2"/>
                </a:solidFill>
                <a:highlight>
                  <a:srgbClr val="00FFFF"/>
                </a:highlight>
              </a:endParaRPr>
            </a:p>
          </p:txBody>
        </p:sp>
      </p:grpSp>
      <p:sp>
        <p:nvSpPr>
          <p:cNvPr id="8" name="TextBox 7">
            <a:extLst>
              <a:ext uri="{FF2B5EF4-FFF2-40B4-BE49-F238E27FC236}">
                <a16:creationId xmlns:a16="http://schemas.microsoft.com/office/drawing/2014/main" id="{383D47D5-C664-C7E3-5ED2-21F3616D456E}"/>
              </a:ext>
            </a:extLst>
          </p:cNvPr>
          <p:cNvSpPr txBox="1"/>
          <p:nvPr/>
        </p:nvSpPr>
        <p:spPr>
          <a:xfrm>
            <a:off x="-2321" y="2505670"/>
            <a:ext cx="4393721" cy="1846659"/>
          </a:xfrm>
          <a:prstGeom prst="rect">
            <a:avLst/>
          </a:prstGeom>
          <a:noFill/>
        </p:spPr>
        <p:txBody>
          <a:bodyPr wrap="square" rtlCol="0">
            <a:spAutoFit/>
          </a:bodyPr>
          <a:lstStyle/>
          <a:p>
            <a:pPr algn="ctr"/>
            <a:r>
              <a:rPr lang="vi-VN" altLang="ja-JP" sz="2400" b="1" dirty="0">
                <a:solidFill>
                  <a:srgbClr val="00B0F0"/>
                </a:solidFill>
                <a:effectLst>
                  <a:outerShdw blurRad="38100" dist="38100" dir="2700000" algn="tl">
                    <a:srgbClr val="000000">
                      <a:alpha val="43137"/>
                    </a:srgbClr>
                  </a:outerShdw>
                </a:effectLst>
                <a:latin typeface="Cambria" panose="02040503050406030204" pitchFamily="18" charset="0"/>
                <a:cs typeface="Arial" panose="020B0604020202020204" pitchFamily="34" charset="0"/>
              </a:rPr>
              <a:t>BÁO CÁO TỐT NGHIỆP</a:t>
            </a:r>
          </a:p>
          <a:p>
            <a:pPr algn="ctr"/>
            <a:endParaRPr lang="vi-VN" altLang="ja-JP" b="1" dirty="0">
              <a:effectLst>
                <a:outerShdw blurRad="38100" dist="38100" dir="2700000" algn="tl">
                  <a:srgbClr val="000000">
                    <a:alpha val="43137"/>
                  </a:srgbClr>
                </a:outerShdw>
              </a:effectLst>
              <a:latin typeface="Cambria" panose="02040503050406030204" pitchFamily="18" charset="0"/>
              <a:cs typeface="Arial" panose="020B0604020202020204" pitchFamily="34" charset="0"/>
            </a:endParaRPr>
          </a:p>
          <a:p>
            <a:pPr algn="ctr"/>
            <a:r>
              <a:rPr lang="vi-VN" altLang="ja-JP" sz="2400" b="1" dirty="0">
                <a:solidFill>
                  <a:srgbClr val="92D050"/>
                </a:solidFill>
                <a:effectLst>
                  <a:outerShdw blurRad="38100" dist="38100" dir="2700000" algn="tl">
                    <a:srgbClr val="000000">
                      <a:alpha val="43137"/>
                    </a:srgbClr>
                  </a:outerShdw>
                </a:effectLst>
                <a:latin typeface="Cambria" panose="02040503050406030204" pitchFamily="18" charset="0"/>
                <a:cs typeface="Arial" panose="020B0604020202020204" pitchFamily="34" charset="0"/>
              </a:rPr>
              <a:t> </a:t>
            </a:r>
            <a:r>
              <a:rPr lang="en-US" altLang="ja-JP" sz="2400" b="1" dirty="0">
                <a:solidFill>
                  <a:srgbClr val="92D050"/>
                </a:solidFill>
                <a:effectLst>
                  <a:outerShdw blurRad="38100" dist="38100" dir="2700000" algn="tl">
                    <a:srgbClr val="000000">
                      <a:alpha val="43137"/>
                    </a:srgbClr>
                  </a:outerShdw>
                </a:effectLst>
                <a:latin typeface="Cambria" panose="02040503050406030204" pitchFamily="18" charset="0"/>
                <a:cs typeface="Arial" panose="020B0604020202020204" pitchFamily="34" charset="0"/>
              </a:rPr>
              <a:t>XÂY DỰNG WEBSITE </a:t>
            </a:r>
          </a:p>
          <a:p>
            <a:pPr algn="ctr"/>
            <a:r>
              <a:rPr lang="en-US" altLang="ja-JP" sz="2400" b="1" dirty="0">
                <a:solidFill>
                  <a:srgbClr val="92D050"/>
                </a:solidFill>
                <a:effectLst>
                  <a:outerShdw blurRad="38100" dist="38100" dir="2700000" algn="tl">
                    <a:srgbClr val="000000">
                      <a:alpha val="43137"/>
                    </a:srgbClr>
                  </a:outerShdw>
                </a:effectLst>
                <a:latin typeface="Cambria" panose="02040503050406030204" pitchFamily="18" charset="0"/>
                <a:cs typeface="Arial" panose="020B0604020202020204" pitchFamily="34" charset="0"/>
              </a:rPr>
              <a:t>QUẢN LÝ ĐÁNH GIÁ CÁN BỘ CÔNG NHÂN VIÊN CHỨC</a:t>
            </a:r>
            <a:endParaRPr kumimoji="1" lang="ja-JP" altLang="en-US" sz="2400" b="1" dirty="0">
              <a:ln w="9525">
                <a:solidFill>
                  <a:schemeClr val="bg1"/>
                </a:solidFill>
                <a:prstDash val="solid"/>
              </a:ln>
              <a:solidFill>
                <a:schemeClr val="tx1">
                  <a:lumMod val="95000"/>
                  <a:lumOff val="5000"/>
                </a:schemeClr>
              </a:solidFill>
              <a:effectLst>
                <a:outerShdw blurRad="12700" dist="38100" dir="2700000" algn="tl" rotWithShape="0">
                  <a:schemeClr val="accent5">
                    <a:lumMod val="60000"/>
                    <a:lumOff val="40000"/>
                  </a:schemeClr>
                </a:outerShdw>
              </a:effectLst>
              <a:latin typeface="Cambria" panose="02040503050406030204" pitchFamily="18" charset="0"/>
            </a:endParaRPr>
          </a:p>
        </p:txBody>
      </p:sp>
      <p:pic>
        <p:nvPicPr>
          <p:cNvPr id="10" name="Picture 9">
            <a:extLst>
              <a:ext uri="{FF2B5EF4-FFF2-40B4-BE49-F238E27FC236}">
                <a16:creationId xmlns:a16="http://schemas.microsoft.com/office/drawing/2014/main" id="{FB2EDDC4-A9B0-40C7-5B4D-D1755C1F132C}"/>
              </a:ext>
            </a:extLst>
          </p:cNvPr>
          <p:cNvPicPr>
            <a:picLocks noChangeAspect="1"/>
          </p:cNvPicPr>
          <p:nvPr/>
        </p:nvPicPr>
        <p:blipFill>
          <a:blip r:embed="rId4"/>
          <a:stretch>
            <a:fillRect/>
          </a:stretch>
        </p:blipFill>
        <p:spPr>
          <a:xfrm>
            <a:off x="49277" y="18868"/>
            <a:ext cx="1981477" cy="790685"/>
          </a:xfrm>
          <a:prstGeom prst="rect">
            <a:avLst/>
          </a:prstGeom>
        </p:spPr>
      </p:pic>
      <p:sp>
        <p:nvSpPr>
          <p:cNvPr id="12" name="TextBox 11">
            <a:extLst>
              <a:ext uri="{FF2B5EF4-FFF2-40B4-BE49-F238E27FC236}">
                <a16:creationId xmlns:a16="http://schemas.microsoft.com/office/drawing/2014/main" id="{A31C1961-7738-7C4C-86CF-38ECAC51E428}"/>
              </a:ext>
            </a:extLst>
          </p:cNvPr>
          <p:cNvSpPr txBox="1"/>
          <p:nvPr/>
        </p:nvSpPr>
        <p:spPr>
          <a:xfrm>
            <a:off x="118684" y="4705635"/>
            <a:ext cx="4754105" cy="1289071"/>
          </a:xfrm>
          <a:prstGeom prst="rect">
            <a:avLst/>
          </a:prstGeom>
          <a:noFill/>
        </p:spPr>
        <p:txBody>
          <a:bodyPr wrap="square">
            <a:spAutoFit/>
          </a:bodyPr>
          <a:lstStyle/>
          <a:p>
            <a:pPr marL="0" indent="0" algn="just">
              <a:lnSpc>
                <a:spcPct val="150000"/>
              </a:lnSpc>
              <a:buNone/>
            </a:pPr>
            <a:r>
              <a:rPr lang="en-US" sz="1800" b="1" dirty="0">
                <a:latin typeface="Times New Roman" panose="02020603050405020304" pitchFamily="18" charset="0"/>
                <a:cs typeface="Times New Roman" panose="02020603050405020304" pitchFamily="18" charset="0"/>
              </a:rPr>
              <a:t>GVHD: </a:t>
            </a:r>
            <a:r>
              <a:rPr lang="en-US" sz="1800" b="1" dirty="0" err="1">
                <a:latin typeface="Times New Roman" panose="02020603050405020304" pitchFamily="18" charset="0"/>
                <a:cs typeface="Times New Roman" panose="02020603050405020304" pitchFamily="18" charset="0"/>
              </a:rPr>
              <a:t>ThS</a:t>
            </a:r>
            <a:r>
              <a:rPr lang="en-US" sz="1800" b="1" dirty="0">
                <a:latin typeface="Times New Roman" panose="02020603050405020304" pitchFamily="18" charset="0"/>
                <a:cs typeface="Times New Roman" panose="02020603050405020304" pitchFamily="18" charset="0"/>
              </a:rPr>
              <a:t>. Võ </a:t>
            </a:r>
            <a:r>
              <a:rPr lang="en-US" sz="1800" b="1" dirty="0" err="1">
                <a:latin typeface="Times New Roman" panose="02020603050405020304" pitchFamily="18" charset="0"/>
                <a:cs typeface="Times New Roman" panose="02020603050405020304" pitchFamily="18" charset="0"/>
              </a:rPr>
              <a:t>Quốc</a:t>
            </a:r>
            <a:r>
              <a:rPr lang="en-US" sz="1800" b="1" dirty="0">
                <a:latin typeface="Times New Roman" panose="02020603050405020304" pitchFamily="18" charset="0"/>
                <a:cs typeface="Times New Roman" panose="02020603050405020304" pitchFamily="18" charset="0"/>
              </a:rPr>
              <a:t> </a:t>
            </a:r>
            <a:r>
              <a:rPr lang="en-US" sz="1800" b="1" dirty="0" err="1">
                <a:latin typeface="Times New Roman" panose="02020603050405020304" pitchFamily="18" charset="0"/>
                <a:cs typeface="Times New Roman" panose="02020603050405020304" pitchFamily="18" charset="0"/>
              </a:rPr>
              <a:t>Lương</a:t>
            </a:r>
            <a:endParaRPr lang="en-US"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en-US" sz="1800" b="1" dirty="0">
                <a:latin typeface="Times New Roman" panose="02020603050405020304" pitchFamily="18" charset="0"/>
                <a:cs typeface="Times New Roman" panose="02020603050405020304" pitchFamily="18" charset="0"/>
              </a:rPr>
              <a:t>SVTH: </a:t>
            </a:r>
            <a:r>
              <a:rPr lang="en-US" sz="1800" b="1" dirty="0" err="1">
                <a:latin typeface="Times New Roman" panose="02020603050405020304" pitchFamily="18" charset="0"/>
                <a:cs typeface="Times New Roman" panose="02020603050405020304" pitchFamily="18" charset="0"/>
              </a:rPr>
              <a:t>Trần</a:t>
            </a:r>
            <a:r>
              <a:rPr lang="en-US" sz="1800" b="1" dirty="0">
                <a:latin typeface="Times New Roman" panose="02020603050405020304" pitchFamily="18" charset="0"/>
                <a:cs typeface="Times New Roman" panose="02020603050405020304" pitchFamily="18" charset="0"/>
              </a:rPr>
              <a:t> Văn </a:t>
            </a:r>
            <a:r>
              <a:rPr lang="en-US" sz="1800" b="1" dirty="0" err="1">
                <a:latin typeface="Times New Roman" panose="02020603050405020304" pitchFamily="18" charset="0"/>
                <a:cs typeface="Times New Roman" panose="02020603050405020304" pitchFamily="18" charset="0"/>
              </a:rPr>
              <a:t>Đức</a:t>
            </a:r>
            <a:endParaRPr lang="en-US" sz="1800" b="1" dirty="0">
              <a:latin typeface="Times New Roman" panose="02020603050405020304" pitchFamily="18" charset="0"/>
              <a:cs typeface="Times New Roman" panose="02020603050405020304" pitchFamily="18" charset="0"/>
            </a:endParaRPr>
          </a:p>
          <a:p>
            <a:pPr marL="0" indent="0" algn="just">
              <a:lnSpc>
                <a:spcPct val="150000"/>
              </a:lnSpc>
              <a:buNone/>
            </a:pPr>
            <a:r>
              <a:rPr lang="vi-VN" sz="1800" b="1" dirty="0">
                <a:latin typeface="Times New Roman" panose="02020603050405020304" pitchFamily="18" charset="0"/>
                <a:cs typeface="Times New Roman" panose="02020603050405020304" pitchFamily="18" charset="0"/>
              </a:rPr>
              <a:t>MSSV: 2024802010</a:t>
            </a:r>
            <a:r>
              <a:rPr lang="en-US" sz="1800" b="1" dirty="0">
                <a:latin typeface="Times New Roman" panose="02020603050405020304" pitchFamily="18" charset="0"/>
                <a:cs typeface="Times New Roman" panose="02020603050405020304" pitchFamily="18" charset="0"/>
              </a:rPr>
              <a:t>403</a:t>
            </a:r>
            <a:endParaRPr lang="vi-VN" sz="1800"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A2FF805-AFE9-DD48-C3CB-F4D758C5490E}"/>
              </a:ext>
            </a:extLst>
          </p:cNvPr>
          <p:cNvPicPr>
            <a:picLocks noChangeAspect="1"/>
          </p:cNvPicPr>
          <p:nvPr/>
        </p:nvPicPr>
        <p:blipFill>
          <a:blip r:embed="rId5"/>
          <a:stretch>
            <a:fillRect/>
          </a:stretch>
        </p:blipFill>
        <p:spPr>
          <a:xfrm>
            <a:off x="695383" y="1163130"/>
            <a:ext cx="2670742" cy="1058627"/>
          </a:xfrm>
          <a:prstGeom prst="rect">
            <a:avLst/>
          </a:prstGeom>
        </p:spPr>
      </p:pic>
    </p:spTree>
    <p:extLst>
      <p:ext uri="{BB962C8B-B14F-4D97-AF65-F5344CB8AC3E}">
        <p14:creationId xmlns:p14="http://schemas.microsoft.com/office/powerpoint/2010/main" val="3518965220"/>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2045193" y="1287534"/>
            <a:ext cx="8305800" cy="50651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8" name="Pentagon 67"/>
          <p:cNvSpPr/>
          <p:nvPr/>
        </p:nvSpPr>
        <p:spPr>
          <a:xfrm>
            <a:off x="838200" y="1462673"/>
            <a:ext cx="1488245" cy="768000"/>
          </a:xfrm>
          <a:prstGeom prst="homePlate">
            <a:avLst>
              <a:gd name="adj" fmla="val 54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prstClr val="white"/>
              </a:solidFill>
              <a:latin typeface="HungHau" panose="02000503050000020004" pitchFamily="50" charset="0"/>
            </a:endParaRPr>
          </a:p>
        </p:txBody>
      </p:sp>
      <p:sp>
        <p:nvSpPr>
          <p:cNvPr id="69" name="Rectangle 2"/>
          <p:cNvSpPr/>
          <p:nvPr/>
        </p:nvSpPr>
        <p:spPr>
          <a:xfrm>
            <a:off x="2071841" y="1462673"/>
            <a:ext cx="9225669"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altLang="ko-KR" sz="3600" dirty="0">
              <a:solidFill>
                <a:schemeClr val="tx1"/>
              </a:solidFill>
              <a:latin typeface="HungHau" panose="02000503050000020004" pitchFamily="50" charset="0"/>
            </a:endParaRPr>
          </a:p>
          <a:p>
            <a:pPr algn="ctr"/>
            <a:r>
              <a:rPr lang="en-US" altLang="ko-KR" sz="3600" dirty="0">
                <a:solidFill>
                  <a:schemeClr val="tx1"/>
                </a:solidFill>
                <a:latin typeface="Cambria" panose="02040503050406030204" pitchFamily="18" charset="0"/>
              </a:rPr>
              <a:t>Lý do </a:t>
            </a:r>
            <a:r>
              <a:rPr lang="en-US" altLang="ko-KR" sz="3600" dirty="0" err="1">
                <a:solidFill>
                  <a:schemeClr val="tx1"/>
                </a:solidFill>
                <a:latin typeface="Cambria" panose="02040503050406030204" pitchFamily="18" charset="0"/>
              </a:rPr>
              <a:t>chọn</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đề</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tài</a:t>
            </a:r>
            <a:endParaRPr lang="ko-KR" altLang="en-US" sz="2400" dirty="0">
              <a:solidFill>
                <a:prstClr val="white"/>
              </a:solidFill>
              <a:latin typeface="Cambria" panose="02040503050406030204" pitchFamily="18" charset="0"/>
            </a:endParaRPr>
          </a:p>
          <a:p>
            <a:pPr algn="ctr"/>
            <a:endParaRPr lang="ko-KR" altLang="en-US" sz="2400" dirty="0">
              <a:solidFill>
                <a:prstClr val="white"/>
              </a:solidFill>
              <a:latin typeface="HungHau" panose="02000503050000020004" pitchFamily="50" charset="0"/>
            </a:endParaRPr>
          </a:p>
        </p:txBody>
      </p:sp>
      <p:sp>
        <p:nvSpPr>
          <p:cNvPr id="70" name="TextBox 69"/>
          <p:cNvSpPr txBox="1"/>
          <p:nvPr/>
        </p:nvSpPr>
        <p:spPr>
          <a:xfrm>
            <a:off x="947098" y="1568033"/>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4" name="Pentagon 73"/>
          <p:cNvSpPr/>
          <p:nvPr/>
        </p:nvSpPr>
        <p:spPr>
          <a:xfrm>
            <a:off x="838200" y="2393175"/>
            <a:ext cx="1488245" cy="768000"/>
          </a:xfrm>
          <a:prstGeom prst="homePlate">
            <a:avLst>
              <a:gd name="adj" fmla="val 5491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prstClr val="white"/>
              </a:solidFill>
              <a:latin typeface="HungHau" panose="02000503050000020004" pitchFamily="50" charset="0"/>
            </a:endParaRPr>
          </a:p>
        </p:txBody>
      </p:sp>
      <p:sp>
        <p:nvSpPr>
          <p:cNvPr id="75" name="Rectangle 2"/>
          <p:cNvSpPr/>
          <p:nvPr/>
        </p:nvSpPr>
        <p:spPr>
          <a:xfrm>
            <a:off x="2032084" y="2393175"/>
            <a:ext cx="9225669"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err="1">
                <a:solidFill>
                  <a:schemeClr val="tx1"/>
                </a:solidFill>
                <a:latin typeface="Cambria" panose="02040503050406030204" pitchFamily="18" charset="0"/>
              </a:rPr>
              <a:t>Mục</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tiêu</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của</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đề</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tài</a:t>
            </a:r>
            <a:endParaRPr lang="en-US" altLang="ko-KR" sz="3600" dirty="0">
              <a:solidFill>
                <a:schemeClr val="tx1"/>
              </a:solidFill>
              <a:latin typeface="Cambria" panose="02040503050406030204" pitchFamily="18" charset="0"/>
            </a:endParaRPr>
          </a:p>
        </p:txBody>
      </p:sp>
      <p:sp>
        <p:nvSpPr>
          <p:cNvPr id="76" name="TextBox 75"/>
          <p:cNvSpPr txBox="1"/>
          <p:nvPr/>
        </p:nvSpPr>
        <p:spPr>
          <a:xfrm>
            <a:off x="947098" y="2498534"/>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0" name="Pentagon 79"/>
          <p:cNvSpPr/>
          <p:nvPr/>
        </p:nvSpPr>
        <p:spPr>
          <a:xfrm>
            <a:off x="838200" y="3323676"/>
            <a:ext cx="1488245" cy="768000"/>
          </a:xfrm>
          <a:prstGeom prst="homePlate">
            <a:avLst>
              <a:gd name="adj" fmla="val 54918"/>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prstClr val="white"/>
              </a:solidFill>
              <a:latin typeface="HungHau" panose="02000503050000020004" pitchFamily="50" charset="0"/>
            </a:endParaRPr>
          </a:p>
        </p:txBody>
      </p:sp>
      <p:sp>
        <p:nvSpPr>
          <p:cNvPr id="81" name="Rectangle 2"/>
          <p:cNvSpPr/>
          <p:nvPr/>
        </p:nvSpPr>
        <p:spPr>
          <a:xfrm>
            <a:off x="2032084" y="3323676"/>
            <a:ext cx="9225669"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err="1">
                <a:solidFill>
                  <a:schemeClr val="tx1"/>
                </a:solidFill>
                <a:latin typeface="Cambria" panose="02040503050406030204" pitchFamily="18" charset="0"/>
              </a:rPr>
              <a:t>Công</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nghệ</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sử</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dụng</a:t>
            </a:r>
            <a:endParaRPr lang="en-US" altLang="ko-KR" sz="3600" dirty="0">
              <a:solidFill>
                <a:schemeClr val="tx1"/>
              </a:solidFill>
              <a:latin typeface="Cambria" panose="02040503050406030204" pitchFamily="18" charset="0"/>
            </a:endParaRPr>
          </a:p>
        </p:txBody>
      </p:sp>
      <p:sp>
        <p:nvSpPr>
          <p:cNvPr id="82" name="TextBox 81"/>
          <p:cNvSpPr txBox="1"/>
          <p:nvPr/>
        </p:nvSpPr>
        <p:spPr>
          <a:xfrm>
            <a:off x="947098" y="342903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03</a:t>
            </a:r>
            <a:endParaRPr lang="en-US" altLang="ko-KR" sz="3733" b="1" dirty="0">
              <a:solidFill>
                <a:prstClr val="white"/>
              </a:solidFill>
              <a:latin typeface="HungHau" panose="02000503050000020004" pitchFamily="50" charset="0"/>
              <a:cs typeface="Arial" pitchFamily="34" charset="0"/>
            </a:endParaRPr>
          </a:p>
        </p:txBody>
      </p:sp>
      <p:sp>
        <p:nvSpPr>
          <p:cNvPr id="86" name="Pentagon 85"/>
          <p:cNvSpPr/>
          <p:nvPr/>
        </p:nvSpPr>
        <p:spPr>
          <a:xfrm>
            <a:off x="838200" y="4254175"/>
            <a:ext cx="1488245" cy="768000"/>
          </a:xfrm>
          <a:prstGeom prst="homePlate">
            <a:avLst>
              <a:gd name="adj" fmla="val 54918"/>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prstClr val="white"/>
              </a:solidFill>
              <a:latin typeface="HungHau" panose="02000503050000020004" pitchFamily="50" charset="0"/>
            </a:endParaRPr>
          </a:p>
        </p:txBody>
      </p:sp>
      <p:sp>
        <p:nvSpPr>
          <p:cNvPr id="87" name="Rectangle 2"/>
          <p:cNvSpPr/>
          <p:nvPr/>
        </p:nvSpPr>
        <p:spPr>
          <a:xfrm>
            <a:off x="2032084" y="4254175"/>
            <a:ext cx="9225669"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a:solidFill>
                  <a:schemeClr val="tx1"/>
                </a:solidFill>
                <a:latin typeface="Cambria" panose="02040503050406030204" pitchFamily="18" charset="0"/>
              </a:rPr>
              <a:t>Demo</a:t>
            </a:r>
          </a:p>
        </p:txBody>
      </p:sp>
      <p:sp>
        <p:nvSpPr>
          <p:cNvPr id="88" name="TextBox 87"/>
          <p:cNvSpPr txBox="1"/>
          <p:nvPr/>
        </p:nvSpPr>
        <p:spPr>
          <a:xfrm>
            <a:off x="947098" y="4359534"/>
            <a:ext cx="806185" cy="574453"/>
          </a:xfrm>
          <a:prstGeom prst="rect">
            <a:avLst/>
          </a:prstGeom>
          <a:noFill/>
        </p:spPr>
        <p:txBody>
          <a:bodyPr wrap="square" tIns="0" bIns="0" rtlCol="0" anchor="ctr">
            <a:spAutoFit/>
          </a:bodyPr>
          <a:lstStyle/>
          <a:p>
            <a:r>
              <a:rPr lang="en-US" altLang="ko-KR" sz="3733" b="1" dirty="0">
                <a:solidFill>
                  <a:prstClr val="white"/>
                </a:solidFill>
                <a:latin typeface="HungHau" panose="02000503050000020004" pitchFamily="50" charset="0"/>
                <a:cs typeface="Arial" pitchFamily="34" charset="0"/>
              </a:rPr>
              <a:t>04</a:t>
            </a:r>
          </a:p>
        </p:txBody>
      </p:sp>
      <p:sp>
        <p:nvSpPr>
          <p:cNvPr id="30" name="TextBox 29"/>
          <p:cNvSpPr txBox="1"/>
          <p:nvPr/>
        </p:nvSpPr>
        <p:spPr>
          <a:xfrm>
            <a:off x="947098" y="5287749"/>
            <a:ext cx="806185" cy="574453"/>
          </a:xfrm>
          <a:prstGeom prst="rect">
            <a:avLst/>
          </a:prstGeom>
          <a:noFill/>
        </p:spPr>
        <p:txBody>
          <a:bodyPr wrap="square" tIns="0" bIns="0" rtlCol="0" anchor="ctr">
            <a:spAutoFit/>
          </a:bodyPr>
          <a:lstStyle/>
          <a:p>
            <a:r>
              <a:rPr lang="en-US" altLang="ko-KR" sz="3733" b="1" dirty="0">
                <a:solidFill>
                  <a:prstClr val="white"/>
                </a:solidFill>
                <a:latin typeface="HungHau" panose="02000503050000020004" pitchFamily="50" charset="0"/>
                <a:cs typeface="Arial" pitchFamily="34" charset="0"/>
              </a:rPr>
              <a:t>05</a:t>
            </a:r>
          </a:p>
        </p:txBody>
      </p:sp>
      <p:sp>
        <p:nvSpPr>
          <p:cNvPr id="3" name="Date Placeholder 2"/>
          <p:cNvSpPr>
            <a:spLocks noGrp="1"/>
          </p:cNvSpPr>
          <p:nvPr>
            <p:ph type="dt" sz="half" idx="10"/>
          </p:nvPr>
        </p:nvSpPr>
        <p:spPr/>
        <p:txBody>
          <a:bodyPr/>
          <a:lstStyle/>
          <a:p>
            <a:fld id="{FA1E87F0-8B59-41A7-BFF6-A0B80CFEF302}" type="datetime1">
              <a:rPr lang="en-US" smtClean="0">
                <a:solidFill>
                  <a:prstClr val="black">
                    <a:tint val="75000"/>
                  </a:prstClr>
                </a:solidFill>
              </a:rPr>
              <a:t>12/24/2024</a:t>
            </a:fld>
            <a:endParaRPr lang="en-US">
              <a:solidFill>
                <a:prstClr val="black">
                  <a:tint val="75000"/>
                </a:prstClr>
              </a:solidFill>
            </a:endParaRPr>
          </a:p>
        </p:txBody>
      </p:sp>
      <p:sp>
        <p:nvSpPr>
          <p:cNvPr id="2" name="Pentagon 85">
            <a:extLst>
              <a:ext uri="{FF2B5EF4-FFF2-40B4-BE49-F238E27FC236}">
                <a16:creationId xmlns:a16="http://schemas.microsoft.com/office/drawing/2014/main" id="{6AA370F7-5D09-9938-C49D-7716A25C7304}"/>
              </a:ext>
            </a:extLst>
          </p:cNvPr>
          <p:cNvSpPr/>
          <p:nvPr/>
        </p:nvSpPr>
        <p:spPr>
          <a:xfrm>
            <a:off x="838200" y="5184674"/>
            <a:ext cx="1488245" cy="768000"/>
          </a:xfrm>
          <a:prstGeom prst="homePlate">
            <a:avLst>
              <a:gd name="adj" fmla="val 54918"/>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solidFill>
                <a:prstClr val="white"/>
              </a:solidFill>
              <a:latin typeface="HungHau" panose="02000503050000020004" pitchFamily="50" charset="0"/>
            </a:endParaRPr>
          </a:p>
        </p:txBody>
      </p:sp>
      <p:sp>
        <p:nvSpPr>
          <p:cNvPr id="5" name="Rectangle 2">
            <a:extLst>
              <a:ext uri="{FF2B5EF4-FFF2-40B4-BE49-F238E27FC236}">
                <a16:creationId xmlns:a16="http://schemas.microsoft.com/office/drawing/2014/main" id="{00B53B55-F493-B992-2F7B-871CF4DFDD6C}"/>
              </a:ext>
            </a:extLst>
          </p:cNvPr>
          <p:cNvSpPr/>
          <p:nvPr/>
        </p:nvSpPr>
        <p:spPr>
          <a:xfrm>
            <a:off x="2032084" y="5184674"/>
            <a:ext cx="9225669"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vi-VN" altLang="ko-KR" sz="3600">
                <a:solidFill>
                  <a:schemeClr val="tx1"/>
                </a:solidFill>
                <a:latin typeface="Cambria" panose="02040503050406030204" pitchFamily="18" charset="0"/>
              </a:rPr>
              <a:t>Kết luận và hướng phát triển</a:t>
            </a:r>
            <a:endParaRPr lang="vi-VN" altLang="ko-KR" sz="3600" dirty="0">
              <a:solidFill>
                <a:schemeClr val="tx1"/>
              </a:solidFill>
              <a:latin typeface="Cambria" panose="02040503050406030204" pitchFamily="18" charset="0"/>
            </a:endParaRPr>
          </a:p>
        </p:txBody>
      </p:sp>
      <p:sp>
        <p:nvSpPr>
          <p:cNvPr id="6" name="TextBox 5">
            <a:extLst>
              <a:ext uri="{FF2B5EF4-FFF2-40B4-BE49-F238E27FC236}">
                <a16:creationId xmlns:a16="http://schemas.microsoft.com/office/drawing/2014/main" id="{B137FFEF-856C-CC1C-1354-5A6D3F4F937C}"/>
              </a:ext>
            </a:extLst>
          </p:cNvPr>
          <p:cNvSpPr txBox="1"/>
          <p:nvPr/>
        </p:nvSpPr>
        <p:spPr>
          <a:xfrm>
            <a:off x="947098" y="5290033"/>
            <a:ext cx="806185" cy="574453"/>
          </a:xfrm>
          <a:prstGeom prst="rect">
            <a:avLst/>
          </a:prstGeom>
          <a:noFill/>
        </p:spPr>
        <p:txBody>
          <a:bodyPr wrap="square" tIns="0" bIns="0" rtlCol="0" anchor="ctr">
            <a:spAutoFit/>
          </a:bodyPr>
          <a:lstStyle/>
          <a:p>
            <a:r>
              <a:rPr lang="en-US" altLang="ko-KR" sz="3733" b="1" dirty="0">
                <a:solidFill>
                  <a:prstClr val="white"/>
                </a:solidFill>
                <a:latin typeface="HungHau" panose="02000503050000020004" pitchFamily="50" charset="0"/>
                <a:cs typeface="Arial" pitchFamily="34" charset="0"/>
              </a:rPr>
              <a:t>05</a:t>
            </a:r>
          </a:p>
        </p:txBody>
      </p:sp>
      <p:pic>
        <p:nvPicPr>
          <p:cNvPr id="7" name="Picture 6">
            <a:extLst>
              <a:ext uri="{FF2B5EF4-FFF2-40B4-BE49-F238E27FC236}">
                <a16:creationId xmlns:a16="http://schemas.microsoft.com/office/drawing/2014/main" id="{634767C0-A536-01A3-6506-684C4F75B291}"/>
              </a:ext>
            </a:extLst>
          </p:cNvPr>
          <p:cNvPicPr>
            <a:picLocks noChangeAspect="1"/>
          </p:cNvPicPr>
          <p:nvPr/>
        </p:nvPicPr>
        <p:blipFill>
          <a:blip r:embed="rId2"/>
          <a:stretch>
            <a:fillRect/>
          </a:stretch>
        </p:blipFill>
        <p:spPr>
          <a:xfrm>
            <a:off x="355121" y="118798"/>
            <a:ext cx="1854679" cy="894691"/>
          </a:xfrm>
          <a:prstGeom prst="rect">
            <a:avLst/>
          </a:prstGeom>
        </p:spPr>
      </p:pic>
    </p:spTree>
    <p:extLst>
      <p:ext uri="{BB962C8B-B14F-4D97-AF65-F5344CB8AC3E}">
        <p14:creationId xmlns:p14="http://schemas.microsoft.com/office/powerpoint/2010/main" val="2545796675"/>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E1EC5560-45AA-5924-D786-36F580E1F626}"/>
              </a:ext>
            </a:extLst>
          </p:cNvPr>
          <p:cNvSpPr/>
          <p:nvPr/>
        </p:nvSpPr>
        <p:spPr>
          <a:xfrm>
            <a:off x="2429797" y="1825457"/>
            <a:ext cx="7075150" cy="27465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871694" y="2096075"/>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6" name="TextBox 75"/>
          <p:cNvSpPr txBox="1"/>
          <p:nvPr/>
        </p:nvSpPr>
        <p:spPr>
          <a:xfrm>
            <a:off x="871694" y="3026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8" name="TextBox 87"/>
          <p:cNvSpPr txBox="1"/>
          <p:nvPr/>
        </p:nvSpPr>
        <p:spPr>
          <a:xfrm>
            <a:off x="871694" y="4887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04</a:t>
            </a:r>
            <a:endParaRPr lang="en-US" altLang="ko-KR" sz="3733" b="1" dirty="0">
              <a:solidFill>
                <a:prstClr val="white"/>
              </a:solidFill>
              <a:latin typeface="HungHau" panose="02000503050000020004" pitchFamily="50" charset="0"/>
              <a:cs typeface="Arial" pitchFamily="34" charset="0"/>
            </a:endParaRPr>
          </a:p>
        </p:txBody>
      </p:sp>
      <p:sp>
        <p:nvSpPr>
          <p:cNvPr id="30" name="TextBox 29"/>
          <p:cNvSpPr txBox="1"/>
          <p:nvPr/>
        </p:nvSpPr>
        <p:spPr>
          <a:xfrm>
            <a:off x="871694" y="5815791"/>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05</a:t>
            </a:r>
            <a:endParaRPr lang="en-US" altLang="ko-KR" sz="3733" b="1" dirty="0">
              <a:solidFill>
                <a:prstClr val="white"/>
              </a:solidFill>
              <a:latin typeface="HungHau" panose="02000503050000020004" pitchFamily="50" charset="0"/>
              <a:cs typeface="Arial" pitchFamily="34" charset="0"/>
            </a:endParaRPr>
          </a:p>
        </p:txBody>
      </p:sp>
      <p:sp>
        <p:nvSpPr>
          <p:cNvPr id="2" name="Date Placeholder 1"/>
          <p:cNvSpPr>
            <a:spLocks noGrp="1"/>
          </p:cNvSpPr>
          <p:nvPr>
            <p:ph type="dt" sz="half" idx="10"/>
          </p:nvPr>
        </p:nvSpPr>
        <p:spPr>
          <a:xfrm>
            <a:off x="838200" y="6390243"/>
            <a:ext cx="2743200" cy="260723"/>
          </a:xfrm>
        </p:spPr>
        <p:txBody>
          <a:bodyPr/>
          <a:lstStyle/>
          <a:p>
            <a:fld id="{22351744-A6E7-4CF4-A519-D1891F3BB331}" type="datetime1">
              <a:rPr lang="en-US" smtClean="0">
                <a:solidFill>
                  <a:prstClr val="black">
                    <a:tint val="75000"/>
                  </a:prstClr>
                </a:solidFill>
              </a:rPr>
              <a:t>12/24/2024</a:t>
            </a:fld>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4</a:t>
            </a:fld>
            <a:endParaRPr lang="en-US">
              <a:solidFill>
                <a:prstClr val="black">
                  <a:tint val="75000"/>
                </a:prstClr>
              </a:solidFill>
            </a:endParaRPr>
          </a:p>
        </p:txBody>
      </p:sp>
      <p:pic>
        <p:nvPicPr>
          <p:cNvPr id="8" name="Picture 7">
            <a:extLst>
              <a:ext uri="{FF2B5EF4-FFF2-40B4-BE49-F238E27FC236}">
                <a16:creationId xmlns:a16="http://schemas.microsoft.com/office/drawing/2014/main" id="{D484C804-D00C-7AA3-E4B6-D5DC1C636D28}"/>
              </a:ext>
            </a:extLst>
          </p:cNvPr>
          <p:cNvPicPr>
            <a:picLocks noChangeAspect="1"/>
          </p:cNvPicPr>
          <p:nvPr/>
        </p:nvPicPr>
        <p:blipFill>
          <a:blip r:embed="rId3"/>
          <a:stretch>
            <a:fillRect/>
          </a:stretch>
        </p:blipFill>
        <p:spPr>
          <a:xfrm>
            <a:off x="2247722" y="46447"/>
            <a:ext cx="4191585" cy="895475"/>
          </a:xfrm>
          <a:prstGeom prst="rect">
            <a:avLst/>
          </a:prstGeom>
        </p:spPr>
      </p:pic>
      <p:sp>
        <p:nvSpPr>
          <p:cNvPr id="6" name="Rectangle 2">
            <a:extLst>
              <a:ext uri="{FF2B5EF4-FFF2-40B4-BE49-F238E27FC236}">
                <a16:creationId xmlns:a16="http://schemas.microsoft.com/office/drawing/2014/main" id="{A9F79AD8-0770-B3A5-8DD8-44E5DAB2FA97}"/>
              </a:ext>
            </a:extLst>
          </p:cNvPr>
          <p:cNvSpPr/>
          <p:nvPr/>
        </p:nvSpPr>
        <p:spPr>
          <a:xfrm>
            <a:off x="2631057" y="221520"/>
            <a:ext cx="8540028" cy="806642"/>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altLang="ko-KR" sz="3600" dirty="0">
              <a:solidFill>
                <a:schemeClr val="tx1"/>
              </a:solidFill>
              <a:latin typeface="HungHau" panose="02000503050000020004" pitchFamily="50" charset="0"/>
            </a:endParaRPr>
          </a:p>
          <a:p>
            <a:pPr algn="ctr"/>
            <a:r>
              <a:rPr lang="en-US" altLang="ko-KR" sz="3600" dirty="0">
                <a:solidFill>
                  <a:schemeClr val="tx1"/>
                </a:solidFill>
                <a:latin typeface="Cambria" panose="02040503050406030204" pitchFamily="18" charset="0"/>
              </a:rPr>
              <a:t>1. Lý do </a:t>
            </a:r>
            <a:r>
              <a:rPr lang="en-US" altLang="ko-KR" sz="3600" dirty="0" err="1">
                <a:solidFill>
                  <a:schemeClr val="tx1"/>
                </a:solidFill>
                <a:latin typeface="Cambria" panose="02040503050406030204" pitchFamily="18" charset="0"/>
              </a:rPr>
              <a:t>chọn</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đề</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tài</a:t>
            </a:r>
            <a:endParaRPr lang="ko-KR" altLang="en-US" sz="2400" dirty="0">
              <a:solidFill>
                <a:prstClr val="white"/>
              </a:solidFill>
              <a:latin typeface="Cambria" panose="02040503050406030204" pitchFamily="18" charset="0"/>
            </a:endParaRPr>
          </a:p>
          <a:p>
            <a:pPr algn="ctr"/>
            <a:endParaRPr lang="ko-KR" altLang="en-US" sz="2400" dirty="0">
              <a:solidFill>
                <a:prstClr val="white"/>
              </a:solidFill>
              <a:latin typeface="HungHau" panose="02000503050000020004" pitchFamily="50" charset="0"/>
            </a:endParaRPr>
          </a:p>
        </p:txBody>
      </p:sp>
      <p:pic>
        <p:nvPicPr>
          <p:cNvPr id="9" name="Picture 8">
            <a:extLst>
              <a:ext uri="{FF2B5EF4-FFF2-40B4-BE49-F238E27FC236}">
                <a16:creationId xmlns:a16="http://schemas.microsoft.com/office/drawing/2014/main" id="{C3551DBC-CCD6-DF1E-A3A6-6E0A6C41510F}"/>
              </a:ext>
            </a:extLst>
          </p:cNvPr>
          <p:cNvPicPr>
            <a:picLocks noChangeAspect="1"/>
          </p:cNvPicPr>
          <p:nvPr/>
        </p:nvPicPr>
        <p:blipFill>
          <a:blip r:embed="rId4"/>
          <a:stretch>
            <a:fillRect/>
          </a:stretch>
        </p:blipFill>
        <p:spPr>
          <a:xfrm>
            <a:off x="638355" y="133471"/>
            <a:ext cx="1854679" cy="894691"/>
          </a:xfrm>
          <a:prstGeom prst="rect">
            <a:avLst/>
          </a:prstGeom>
        </p:spPr>
      </p:pic>
      <p:pic>
        <p:nvPicPr>
          <p:cNvPr id="1026" name="Picture 2" descr="Chi tiết mô hình kinh nghiệm - Trang thông tin điện tử cải cách hành chính  nhà nước">
            <a:extLst>
              <a:ext uri="{FF2B5EF4-FFF2-40B4-BE49-F238E27FC236}">
                <a16:creationId xmlns:a16="http://schemas.microsoft.com/office/drawing/2014/main" id="{9EC53D8D-C11C-9B27-B52A-E35C71FECB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12414" y="1297231"/>
            <a:ext cx="3709915" cy="2746594"/>
          </a:xfrm>
          <a:prstGeom prst="rect">
            <a:avLst/>
          </a:prstGeom>
          <a:noFill/>
          <a:extLst>
            <a:ext uri="{909E8E84-426E-40DD-AFC4-6F175D3DCCD1}">
              <a14:hiddenFill xmlns:a14="http://schemas.microsoft.com/office/drawing/2010/main">
                <a:solidFill>
                  <a:srgbClr val="FFFFFF"/>
                </a:solidFill>
              </a14:hiddenFill>
            </a:ext>
          </a:extLst>
        </p:spPr>
      </p:pic>
      <p:sp>
        <p:nvSpPr>
          <p:cNvPr id="12" name="AutoShape 4" descr="Kết quả đánh giá cán bộ được sử dụng làm gì?">
            <a:extLst>
              <a:ext uri="{FF2B5EF4-FFF2-40B4-BE49-F238E27FC236}">
                <a16:creationId xmlns:a16="http://schemas.microsoft.com/office/drawing/2014/main" id="{D6EBF119-496C-18B3-21E7-1F6EFC090D3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6" descr="Kết quả đánh giá cán bộ được sử dụng làm gì?">
            <a:extLst>
              <a:ext uri="{FF2B5EF4-FFF2-40B4-BE49-F238E27FC236}">
                <a16:creationId xmlns:a16="http://schemas.microsoft.com/office/drawing/2014/main" id="{A47F7143-4B92-057D-CDBA-29D81E62ED31}"/>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8" descr="Tiêu chí chung về đánh giá, xếp loại chất lượng cán bộ, công chức, viên chức">
            <a:extLst>
              <a:ext uri="{FF2B5EF4-FFF2-40B4-BE49-F238E27FC236}">
                <a16:creationId xmlns:a16="http://schemas.microsoft.com/office/drawing/2014/main" id="{89E34AD6-70C1-8E34-F58F-30BDCA27D99C}"/>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6" name="Picture 15">
            <a:extLst>
              <a:ext uri="{FF2B5EF4-FFF2-40B4-BE49-F238E27FC236}">
                <a16:creationId xmlns:a16="http://schemas.microsoft.com/office/drawing/2014/main" id="{887DCE9E-1625-3AA7-FA4B-439933E0E0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6783" y="2091627"/>
            <a:ext cx="3537500" cy="2214252"/>
          </a:xfrm>
          <a:prstGeom prst="rect">
            <a:avLst/>
          </a:prstGeom>
        </p:spPr>
      </p:pic>
      <p:pic>
        <p:nvPicPr>
          <p:cNvPr id="1034" name="Picture 10" descr="Phần mềm đánh giá, xếp loại cán bộ, công chức viên chức CSA 4.0">
            <a:extLst>
              <a:ext uri="{FF2B5EF4-FFF2-40B4-BE49-F238E27FC236}">
                <a16:creationId xmlns:a16="http://schemas.microsoft.com/office/drawing/2014/main" id="{E9389EAB-6E5D-D957-D6F9-FA6E4996C8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9312" y="3262113"/>
            <a:ext cx="3709915" cy="2193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15669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Box 69"/>
          <p:cNvSpPr txBox="1"/>
          <p:nvPr/>
        </p:nvSpPr>
        <p:spPr>
          <a:xfrm>
            <a:off x="871694" y="2096075"/>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6" name="TextBox 75"/>
          <p:cNvSpPr txBox="1"/>
          <p:nvPr/>
        </p:nvSpPr>
        <p:spPr>
          <a:xfrm>
            <a:off x="871694" y="3026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8" name="TextBox 87"/>
          <p:cNvSpPr txBox="1"/>
          <p:nvPr/>
        </p:nvSpPr>
        <p:spPr>
          <a:xfrm>
            <a:off x="871694" y="4887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04</a:t>
            </a:r>
            <a:endParaRPr lang="en-US" altLang="ko-KR" sz="3733" b="1" dirty="0">
              <a:solidFill>
                <a:prstClr val="white"/>
              </a:solidFill>
              <a:latin typeface="HungHau" panose="02000503050000020004" pitchFamily="50" charset="0"/>
              <a:cs typeface="Arial" pitchFamily="34" charset="0"/>
            </a:endParaRPr>
          </a:p>
        </p:txBody>
      </p:sp>
      <p:sp>
        <p:nvSpPr>
          <p:cNvPr id="30" name="TextBox 29"/>
          <p:cNvSpPr txBox="1"/>
          <p:nvPr/>
        </p:nvSpPr>
        <p:spPr>
          <a:xfrm>
            <a:off x="871694" y="5815791"/>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05</a:t>
            </a:r>
            <a:endParaRPr lang="en-US" altLang="ko-KR" sz="3733" b="1" dirty="0">
              <a:solidFill>
                <a:prstClr val="white"/>
              </a:solidFill>
              <a:latin typeface="HungHau" panose="02000503050000020004" pitchFamily="50" charset="0"/>
              <a:cs typeface="Arial" pitchFamily="34" charset="0"/>
            </a:endParaRPr>
          </a:p>
        </p:txBody>
      </p:sp>
      <p:sp>
        <p:nvSpPr>
          <p:cNvPr id="2" name="Date Placeholder 1"/>
          <p:cNvSpPr>
            <a:spLocks noGrp="1"/>
          </p:cNvSpPr>
          <p:nvPr>
            <p:ph type="dt" sz="half" idx="10"/>
          </p:nvPr>
        </p:nvSpPr>
        <p:spPr/>
        <p:txBody>
          <a:bodyPr/>
          <a:lstStyle/>
          <a:p>
            <a:fld id="{BCB7DAB8-CF50-41D1-AA31-FD20A6EDB090}" type="datetime1">
              <a:rPr lang="en-US" smtClean="0">
                <a:solidFill>
                  <a:prstClr val="black">
                    <a:tint val="75000"/>
                  </a:prstClr>
                </a:solidFill>
              </a:rPr>
              <a:t>12/24/2024</a:t>
            </a:fld>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5</a:t>
            </a:fld>
            <a:endParaRPr lang="en-US">
              <a:solidFill>
                <a:prstClr val="black">
                  <a:tint val="75000"/>
                </a:prstClr>
              </a:solidFill>
            </a:endParaRPr>
          </a:p>
        </p:txBody>
      </p:sp>
      <p:pic>
        <p:nvPicPr>
          <p:cNvPr id="7" name="Picture 6">
            <a:extLst>
              <a:ext uri="{FF2B5EF4-FFF2-40B4-BE49-F238E27FC236}">
                <a16:creationId xmlns:a16="http://schemas.microsoft.com/office/drawing/2014/main" id="{3F2418DE-2478-E565-8FEE-82E9F117EA1F}"/>
              </a:ext>
            </a:extLst>
          </p:cNvPr>
          <p:cNvPicPr>
            <a:picLocks noChangeAspect="1"/>
          </p:cNvPicPr>
          <p:nvPr/>
        </p:nvPicPr>
        <p:blipFill>
          <a:blip r:embed="rId2"/>
          <a:stretch>
            <a:fillRect/>
          </a:stretch>
        </p:blipFill>
        <p:spPr>
          <a:xfrm>
            <a:off x="2209800" y="258047"/>
            <a:ext cx="4477375" cy="714475"/>
          </a:xfrm>
          <a:prstGeom prst="rect">
            <a:avLst/>
          </a:prstGeom>
        </p:spPr>
      </p:pic>
      <p:sp>
        <p:nvSpPr>
          <p:cNvPr id="8" name="Rectangle 2">
            <a:extLst>
              <a:ext uri="{FF2B5EF4-FFF2-40B4-BE49-F238E27FC236}">
                <a16:creationId xmlns:a16="http://schemas.microsoft.com/office/drawing/2014/main" id="{9943DEF3-7545-4F8E-48F2-B161DA9CCC11}"/>
              </a:ext>
            </a:extLst>
          </p:cNvPr>
          <p:cNvSpPr/>
          <p:nvPr/>
        </p:nvSpPr>
        <p:spPr>
          <a:xfrm>
            <a:off x="2634916" y="244278"/>
            <a:ext cx="8534180"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a:solidFill>
                  <a:schemeClr val="tx1"/>
                </a:solidFill>
                <a:latin typeface="Cambria" panose="02040503050406030204" pitchFamily="18" charset="0"/>
              </a:rPr>
              <a:t>2. </a:t>
            </a:r>
            <a:r>
              <a:rPr lang="en-US" altLang="ko-KR" sz="3600" dirty="0" err="1">
                <a:solidFill>
                  <a:schemeClr val="tx1"/>
                </a:solidFill>
                <a:latin typeface="Cambria" panose="02040503050406030204" pitchFamily="18" charset="0"/>
              </a:rPr>
              <a:t>Mục</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tiêu</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của</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đề</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tài</a:t>
            </a:r>
            <a:endParaRPr lang="en-US" altLang="ko-KR" sz="3600" dirty="0">
              <a:solidFill>
                <a:schemeClr val="tx1"/>
              </a:solidFill>
              <a:latin typeface="Cambria" panose="02040503050406030204" pitchFamily="18" charset="0"/>
            </a:endParaRPr>
          </a:p>
        </p:txBody>
      </p:sp>
      <p:sp>
        <p:nvSpPr>
          <p:cNvPr id="5" name="Rectangle 4">
            <a:extLst>
              <a:ext uri="{FF2B5EF4-FFF2-40B4-BE49-F238E27FC236}">
                <a16:creationId xmlns:a16="http://schemas.microsoft.com/office/drawing/2014/main" id="{7B6BDF94-55F2-5109-CBD2-BB88A32864B2}"/>
              </a:ext>
            </a:extLst>
          </p:cNvPr>
          <p:cNvSpPr/>
          <p:nvPr/>
        </p:nvSpPr>
        <p:spPr>
          <a:xfrm>
            <a:off x="2429797" y="1825457"/>
            <a:ext cx="7075150" cy="27465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2CFCA34-CA74-ED87-6566-C1126447761A}"/>
              </a:ext>
            </a:extLst>
          </p:cNvPr>
          <p:cNvPicPr>
            <a:picLocks noChangeAspect="1"/>
          </p:cNvPicPr>
          <p:nvPr/>
        </p:nvPicPr>
        <p:blipFill>
          <a:blip r:embed="rId3"/>
          <a:stretch>
            <a:fillRect/>
          </a:stretch>
        </p:blipFill>
        <p:spPr>
          <a:xfrm>
            <a:off x="638355" y="133471"/>
            <a:ext cx="1854679" cy="894691"/>
          </a:xfrm>
          <a:prstGeom prst="rect">
            <a:avLst/>
          </a:prstGeom>
        </p:spPr>
      </p:pic>
      <p:sp>
        <p:nvSpPr>
          <p:cNvPr id="14" name="Google Shape;1587;p47">
            <a:extLst>
              <a:ext uri="{FF2B5EF4-FFF2-40B4-BE49-F238E27FC236}">
                <a16:creationId xmlns:a16="http://schemas.microsoft.com/office/drawing/2014/main" id="{4CF2FA09-1FEE-EF8A-F5CA-C2D7B4B91D44}"/>
              </a:ext>
            </a:extLst>
          </p:cNvPr>
          <p:cNvSpPr txBox="1">
            <a:spLocks/>
          </p:cNvSpPr>
          <p:nvPr/>
        </p:nvSpPr>
        <p:spPr>
          <a:xfrm>
            <a:off x="660984" y="2871614"/>
            <a:ext cx="5120640" cy="2743200"/>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err="1">
                <a:latin typeface="Times New Roman" panose="02020603050405020304" pitchFamily="18" charset="0"/>
                <a:cs typeface="Times New Roman" panose="02020603050405020304" pitchFamily="18" charset="0"/>
              </a:rPr>
              <a:t>Xây</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dựng</a:t>
            </a:r>
            <a:r>
              <a:rPr lang="en-US" sz="2400" dirty="0">
                <a:latin typeface="Times New Roman" panose="02020603050405020304" pitchFamily="18" charset="0"/>
                <a:cs typeface="Times New Roman" panose="02020603050405020304" pitchFamily="18" charset="0"/>
              </a:rPr>
              <a:t> website </a:t>
            </a: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bộ</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viên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chức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nhằm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nâng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cao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hiệu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bằng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trình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giá</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và</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quản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lý</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nhân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sự</a:t>
            </a:r>
            <a:r>
              <a:rPr lang="en-US"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p:txBody>
      </p:sp>
      <p:sp>
        <p:nvSpPr>
          <p:cNvPr id="15" name="Google Shape;1588;p47">
            <a:extLst>
              <a:ext uri="{FF2B5EF4-FFF2-40B4-BE49-F238E27FC236}">
                <a16:creationId xmlns:a16="http://schemas.microsoft.com/office/drawing/2014/main" id="{2E921EB8-7F66-2951-A650-2AD6EEF0D1B1}"/>
              </a:ext>
            </a:extLst>
          </p:cNvPr>
          <p:cNvSpPr txBox="1">
            <a:spLocks/>
          </p:cNvSpPr>
          <p:nvPr/>
        </p:nvSpPr>
        <p:spPr>
          <a:xfrm>
            <a:off x="653261" y="2297161"/>
            <a:ext cx="5224307" cy="567550"/>
          </a:xfrm>
          <a:prstGeom prst="rect">
            <a:avLst/>
          </a:prstGeom>
        </p:spPr>
        <p:txBody>
          <a:bodyPr spcFirstLastPara="1" wrap="square" lIns="91425" tIns="91425" rIns="91425" bIns="91425"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altLang="en-GB" b="1" dirty="0">
                <a:latin typeface="Times New Roman" panose="02020603050405020304" pitchFamily="18" charset="0"/>
                <a:cs typeface="Times New Roman" panose="02020603050405020304" pitchFamily="18" charset="0"/>
              </a:rPr>
              <a:t>01. </a:t>
            </a:r>
            <a:r>
              <a:rPr lang="en-US" altLang="en-GB" b="1" dirty="0" err="1">
                <a:latin typeface="Times New Roman" panose="02020603050405020304" pitchFamily="18" charset="0"/>
                <a:cs typeface="Times New Roman" panose="02020603050405020304" pitchFamily="18" charset="0"/>
              </a:rPr>
              <a:t>Mục</a:t>
            </a:r>
            <a:r>
              <a:rPr lang="en-US" altLang="en-GB" b="1" dirty="0">
                <a:latin typeface="Times New Roman" panose="02020603050405020304" pitchFamily="18" charset="0"/>
                <a:cs typeface="Times New Roman" panose="02020603050405020304" pitchFamily="18" charset="0"/>
              </a:rPr>
              <a:t> </a:t>
            </a:r>
            <a:r>
              <a:rPr lang="en-US" altLang="en-GB" b="1" dirty="0" err="1">
                <a:latin typeface="Times New Roman" panose="02020603050405020304" pitchFamily="18" charset="0"/>
                <a:cs typeface="Times New Roman" panose="02020603050405020304" pitchFamily="18" charset="0"/>
              </a:rPr>
              <a:t>tiêu</a:t>
            </a:r>
            <a:r>
              <a:rPr lang="en-US" altLang="en-GB" b="1" dirty="0">
                <a:latin typeface="Times New Roman" panose="02020603050405020304" pitchFamily="18" charset="0"/>
                <a:cs typeface="Times New Roman" panose="02020603050405020304" pitchFamily="18" charset="0"/>
              </a:rPr>
              <a:t> </a:t>
            </a:r>
            <a:r>
              <a:rPr lang="en-US" altLang="en-GB" b="1" dirty="0" err="1">
                <a:latin typeface="Times New Roman" panose="02020603050405020304" pitchFamily="18" charset="0"/>
                <a:cs typeface="Times New Roman" panose="02020603050405020304" pitchFamily="18" charset="0"/>
              </a:rPr>
              <a:t>chung</a:t>
            </a:r>
            <a:endParaRPr lang="en-US" altLang="en-GB" b="1" dirty="0">
              <a:latin typeface="Times New Roman" panose="02020603050405020304" pitchFamily="18" charset="0"/>
              <a:cs typeface="Times New Roman" panose="02020603050405020304" pitchFamily="18" charset="0"/>
            </a:endParaRPr>
          </a:p>
        </p:txBody>
      </p:sp>
      <p:grpSp>
        <p:nvGrpSpPr>
          <p:cNvPr id="16" name="Google Shape;1591;p47">
            <a:extLst>
              <a:ext uri="{FF2B5EF4-FFF2-40B4-BE49-F238E27FC236}">
                <a16:creationId xmlns:a16="http://schemas.microsoft.com/office/drawing/2014/main" id="{A4778762-F715-A968-CD53-8109FD19B07E}"/>
              </a:ext>
            </a:extLst>
          </p:cNvPr>
          <p:cNvGrpSpPr/>
          <p:nvPr/>
        </p:nvGrpSpPr>
        <p:grpSpPr>
          <a:xfrm>
            <a:off x="3166668" y="1680244"/>
            <a:ext cx="430829" cy="413792"/>
            <a:chOff x="-349591" y="-213673"/>
            <a:chExt cx="430829" cy="413792"/>
          </a:xfrm>
        </p:grpSpPr>
        <p:sp>
          <p:nvSpPr>
            <p:cNvPr id="17" name="Google Shape;1592;p47">
              <a:extLst>
                <a:ext uri="{FF2B5EF4-FFF2-40B4-BE49-F238E27FC236}">
                  <a16:creationId xmlns:a16="http://schemas.microsoft.com/office/drawing/2014/main" id="{C5A5DE98-85AE-D6E1-6329-7BBA0E477AC8}"/>
                </a:ext>
              </a:extLst>
            </p:cNvPr>
            <p:cNvSpPr/>
            <p:nvPr/>
          </p:nvSpPr>
          <p:spPr>
            <a:xfrm>
              <a:off x="-315628" y="157005"/>
              <a:ext cx="18072" cy="16494"/>
            </a:xfrm>
            <a:custGeom>
              <a:avLst/>
              <a:gdLst/>
              <a:ahLst/>
              <a:cxnLst/>
              <a:rect l="l" t="t" r="r" b="b"/>
              <a:pathLst>
                <a:path w="664" h="606" extrusionOk="0">
                  <a:moveTo>
                    <a:pt x="327" y="1"/>
                  </a:moveTo>
                  <a:cubicBezTo>
                    <a:pt x="252" y="1"/>
                    <a:pt x="177" y="29"/>
                    <a:pt x="120" y="85"/>
                  </a:cubicBezTo>
                  <a:cubicBezTo>
                    <a:pt x="2" y="200"/>
                    <a:pt x="1" y="389"/>
                    <a:pt x="115" y="505"/>
                  </a:cubicBezTo>
                  <a:lnTo>
                    <a:pt x="128" y="518"/>
                  </a:lnTo>
                  <a:cubicBezTo>
                    <a:pt x="186" y="576"/>
                    <a:pt x="263" y="605"/>
                    <a:pt x="338" y="605"/>
                  </a:cubicBezTo>
                  <a:cubicBezTo>
                    <a:pt x="414" y="605"/>
                    <a:pt x="490" y="576"/>
                    <a:pt x="548" y="518"/>
                  </a:cubicBezTo>
                  <a:cubicBezTo>
                    <a:pt x="664" y="402"/>
                    <a:pt x="664" y="214"/>
                    <a:pt x="548" y="99"/>
                  </a:cubicBezTo>
                  <a:lnTo>
                    <a:pt x="539" y="90"/>
                  </a:lnTo>
                  <a:cubicBezTo>
                    <a:pt x="481" y="30"/>
                    <a:pt x="404" y="1"/>
                    <a:pt x="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593;p47">
              <a:extLst>
                <a:ext uri="{FF2B5EF4-FFF2-40B4-BE49-F238E27FC236}">
                  <a16:creationId xmlns:a16="http://schemas.microsoft.com/office/drawing/2014/main" id="{B873F2A7-5049-AF4E-9A89-2F5817138BA3}"/>
                </a:ext>
              </a:extLst>
            </p:cNvPr>
            <p:cNvGrpSpPr/>
            <p:nvPr/>
          </p:nvGrpSpPr>
          <p:grpSpPr>
            <a:xfrm>
              <a:off x="-349591" y="-213673"/>
              <a:ext cx="430829" cy="413792"/>
              <a:chOff x="7214752" y="2537563"/>
              <a:chExt cx="512892" cy="492610"/>
            </a:xfrm>
          </p:grpSpPr>
          <p:sp>
            <p:nvSpPr>
              <p:cNvPr id="19" name="Google Shape;1594;p47">
                <a:extLst>
                  <a:ext uri="{FF2B5EF4-FFF2-40B4-BE49-F238E27FC236}">
                    <a16:creationId xmlns:a16="http://schemas.microsoft.com/office/drawing/2014/main" id="{E1D84C5A-9113-4B41-218A-D4EC3FF746F3}"/>
                  </a:ext>
                </a:extLst>
              </p:cNvPr>
              <p:cNvSpPr/>
              <p:nvPr/>
            </p:nvSpPr>
            <p:spPr>
              <a:xfrm>
                <a:off x="7410707" y="2723441"/>
                <a:ext cx="120820" cy="120820"/>
              </a:xfrm>
              <a:custGeom>
                <a:avLst/>
                <a:gdLst/>
                <a:ahLst/>
                <a:cxnLst/>
                <a:rect l="l" t="t" r="r" b="b"/>
                <a:pathLst>
                  <a:path w="3729" h="3729" extrusionOk="0">
                    <a:moveTo>
                      <a:pt x="553" y="1"/>
                    </a:moveTo>
                    <a:lnTo>
                      <a:pt x="0" y="554"/>
                    </a:lnTo>
                    <a:cubicBezTo>
                      <a:pt x="721" y="1278"/>
                      <a:pt x="721" y="2451"/>
                      <a:pt x="0" y="3176"/>
                    </a:cubicBezTo>
                    <a:lnTo>
                      <a:pt x="553" y="3729"/>
                    </a:lnTo>
                    <a:cubicBezTo>
                      <a:pt x="915" y="3368"/>
                      <a:pt x="1389" y="3188"/>
                      <a:pt x="1864" y="3188"/>
                    </a:cubicBezTo>
                    <a:cubicBezTo>
                      <a:pt x="2338" y="3188"/>
                      <a:pt x="2813" y="3368"/>
                      <a:pt x="3175" y="3729"/>
                    </a:cubicBezTo>
                    <a:lnTo>
                      <a:pt x="3728" y="3176"/>
                    </a:lnTo>
                    <a:cubicBezTo>
                      <a:pt x="3007" y="2451"/>
                      <a:pt x="3007" y="1278"/>
                      <a:pt x="3728" y="554"/>
                    </a:cubicBezTo>
                    <a:lnTo>
                      <a:pt x="3175" y="1"/>
                    </a:lnTo>
                    <a:cubicBezTo>
                      <a:pt x="2813" y="362"/>
                      <a:pt x="2338" y="542"/>
                      <a:pt x="1864" y="542"/>
                    </a:cubicBezTo>
                    <a:cubicBezTo>
                      <a:pt x="1389" y="542"/>
                      <a:pt x="915" y="362"/>
                      <a:pt x="553" y="1"/>
                    </a:cubicBezTo>
                    <a:close/>
                  </a:path>
                </a:pathLst>
              </a:custGeom>
              <a:solidFill>
                <a:srgbClr val="6C6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95;p47">
                <a:extLst>
                  <a:ext uri="{FF2B5EF4-FFF2-40B4-BE49-F238E27FC236}">
                    <a16:creationId xmlns:a16="http://schemas.microsoft.com/office/drawing/2014/main" id="{4E433B45-55A9-BD0C-2A9C-A87FE849718A}"/>
                  </a:ext>
                </a:extLst>
              </p:cNvPr>
              <p:cNvSpPr/>
              <p:nvPr/>
            </p:nvSpPr>
            <p:spPr>
              <a:xfrm>
                <a:off x="7492258" y="2547121"/>
                <a:ext cx="215525" cy="215525"/>
              </a:xfrm>
              <a:custGeom>
                <a:avLst/>
                <a:gdLst/>
                <a:ahLst/>
                <a:cxnLst/>
                <a:rect l="l" t="t" r="r" b="b"/>
                <a:pathLst>
                  <a:path w="6652" h="6652" extrusionOk="0">
                    <a:moveTo>
                      <a:pt x="3325" y="1"/>
                    </a:moveTo>
                    <a:cubicBezTo>
                      <a:pt x="1490" y="1"/>
                      <a:pt x="0" y="1490"/>
                      <a:pt x="0" y="3327"/>
                    </a:cubicBezTo>
                    <a:cubicBezTo>
                      <a:pt x="0" y="5163"/>
                      <a:pt x="1490" y="6652"/>
                      <a:pt x="3325" y="6652"/>
                    </a:cubicBezTo>
                    <a:cubicBezTo>
                      <a:pt x="5161" y="6652"/>
                      <a:pt x="6651" y="5164"/>
                      <a:pt x="6651" y="3327"/>
                    </a:cubicBezTo>
                    <a:cubicBezTo>
                      <a:pt x="6651" y="1491"/>
                      <a:pt x="5161" y="1"/>
                      <a:pt x="3325" y="1"/>
                    </a:cubicBezTo>
                    <a:close/>
                  </a:path>
                </a:pathLst>
              </a:custGeom>
              <a:solidFill>
                <a:srgbClr val="8C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596;p47">
                <a:extLst>
                  <a:ext uri="{FF2B5EF4-FFF2-40B4-BE49-F238E27FC236}">
                    <a16:creationId xmlns:a16="http://schemas.microsoft.com/office/drawing/2014/main" id="{5C82EE78-AB90-B180-3812-C5BDF8CA4A5A}"/>
                  </a:ext>
                </a:extLst>
              </p:cNvPr>
              <p:cNvSpPr/>
              <p:nvPr/>
            </p:nvSpPr>
            <p:spPr>
              <a:xfrm>
                <a:off x="7234581" y="2804830"/>
                <a:ext cx="215557" cy="215525"/>
              </a:xfrm>
              <a:custGeom>
                <a:avLst/>
                <a:gdLst/>
                <a:ahLst/>
                <a:cxnLst/>
                <a:rect l="l" t="t" r="r" b="b"/>
                <a:pathLst>
                  <a:path w="6653" h="6652" extrusionOk="0">
                    <a:moveTo>
                      <a:pt x="3326" y="1"/>
                    </a:moveTo>
                    <a:cubicBezTo>
                      <a:pt x="1489" y="1"/>
                      <a:pt x="0" y="1490"/>
                      <a:pt x="0" y="3327"/>
                    </a:cubicBezTo>
                    <a:cubicBezTo>
                      <a:pt x="0" y="5162"/>
                      <a:pt x="1489" y="6652"/>
                      <a:pt x="3326" y="6652"/>
                    </a:cubicBezTo>
                    <a:cubicBezTo>
                      <a:pt x="5164" y="6652"/>
                      <a:pt x="6652" y="5164"/>
                      <a:pt x="6652" y="3327"/>
                    </a:cubicBezTo>
                    <a:cubicBezTo>
                      <a:pt x="6652" y="1490"/>
                      <a:pt x="5162" y="1"/>
                      <a:pt x="3326" y="1"/>
                    </a:cubicBezTo>
                    <a:close/>
                  </a:path>
                </a:pathLst>
              </a:custGeom>
              <a:solidFill>
                <a:srgbClr val="8CCE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597;p47">
                <a:extLst>
                  <a:ext uri="{FF2B5EF4-FFF2-40B4-BE49-F238E27FC236}">
                    <a16:creationId xmlns:a16="http://schemas.microsoft.com/office/drawing/2014/main" id="{39B29E96-7F2D-1D69-CD49-75FB7DC8204E}"/>
                  </a:ext>
                </a:extLst>
              </p:cNvPr>
              <p:cNvSpPr/>
              <p:nvPr/>
            </p:nvSpPr>
            <p:spPr>
              <a:xfrm>
                <a:off x="7492258" y="2804830"/>
                <a:ext cx="215525" cy="215525"/>
              </a:xfrm>
              <a:custGeom>
                <a:avLst/>
                <a:gdLst/>
                <a:ahLst/>
                <a:cxnLst/>
                <a:rect l="l" t="t" r="r" b="b"/>
                <a:pathLst>
                  <a:path w="6652" h="6652" extrusionOk="0">
                    <a:moveTo>
                      <a:pt x="3325" y="1"/>
                    </a:moveTo>
                    <a:cubicBezTo>
                      <a:pt x="1490" y="1"/>
                      <a:pt x="0" y="1490"/>
                      <a:pt x="0" y="3327"/>
                    </a:cubicBezTo>
                    <a:cubicBezTo>
                      <a:pt x="0" y="5162"/>
                      <a:pt x="1490" y="6652"/>
                      <a:pt x="3325" y="6652"/>
                    </a:cubicBezTo>
                    <a:cubicBezTo>
                      <a:pt x="5161" y="6652"/>
                      <a:pt x="6651" y="5164"/>
                      <a:pt x="6651" y="3327"/>
                    </a:cubicBezTo>
                    <a:cubicBezTo>
                      <a:pt x="6651" y="1490"/>
                      <a:pt x="5161" y="1"/>
                      <a:pt x="3325" y="1"/>
                    </a:cubicBez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598;p47">
                <a:extLst>
                  <a:ext uri="{FF2B5EF4-FFF2-40B4-BE49-F238E27FC236}">
                    <a16:creationId xmlns:a16="http://schemas.microsoft.com/office/drawing/2014/main" id="{E3620898-B923-5E4E-E17A-E9E112BC4E7C}"/>
                  </a:ext>
                </a:extLst>
              </p:cNvPr>
              <p:cNvSpPr/>
              <p:nvPr/>
            </p:nvSpPr>
            <p:spPr>
              <a:xfrm>
                <a:off x="7234581" y="2547121"/>
                <a:ext cx="215557" cy="215525"/>
              </a:xfrm>
              <a:custGeom>
                <a:avLst/>
                <a:gdLst/>
                <a:ahLst/>
                <a:cxnLst/>
                <a:rect l="l" t="t" r="r" b="b"/>
                <a:pathLst>
                  <a:path w="6653" h="6652" extrusionOk="0">
                    <a:moveTo>
                      <a:pt x="3326" y="1"/>
                    </a:moveTo>
                    <a:cubicBezTo>
                      <a:pt x="1489" y="1"/>
                      <a:pt x="0" y="1490"/>
                      <a:pt x="0" y="3327"/>
                    </a:cubicBezTo>
                    <a:cubicBezTo>
                      <a:pt x="0" y="5163"/>
                      <a:pt x="1489" y="6652"/>
                      <a:pt x="3326" y="6652"/>
                    </a:cubicBezTo>
                    <a:cubicBezTo>
                      <a:pt x="5164" y="6652"/>
                      <a:pt x="6652" y="5164"/>
                      <a:pt x="6652" y="3327"/>
                    </a:cubicBezTo>
                    <a:cubicBezTo>
                      <a:pt x="6652" y="1491"/>
                      <a:pt x="5162" y="1"/>
                      <a:pt x="3326" y="1"/>
                    </a:cubicBez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599;p47">
                <a:extLst>
                  <a:ext uri="{FF2B5EF4-FFF2-40B4-BE49-F238E27FC236}">
                    <a16:creationId xmlns:a16="http://schemas.microsoft.com/office/drawing/2014/main" id="{8277AFD5-E84E-3D79-98AF-65FAF6C03CC4}"/>
                  </a:ext>
                </a:extLst>
              </p:cNvPr>
              <p:cNvSpPr/>
              <p:nvPr/>
            </p:nvSpPr>
            <p:spPr>
              <a:xfrm>
                <a:off x="7318983" y="2631749"/>
                <a:ext cx="46235" cy="46267"/>
              </a:xfrm>
              <a:custGeom>
                <a:avLst/>
                <a:gdLst/>
                <a:ahLst/>
                <a:cxnLst/>
                <a:rect l="l" t="t" r="r" b="b"/>
                <a:pathLst>
                  <a:path w="1427" h="1428" extrusionOk="0">
                    <a:moveTo>
                      <a:pt x="713" y="1"/>
                    </a:moveTo>
                    <a:cubicBezTo>
                      <a:pt x="319" y="1"/>
                      <a:pt x="0" y="321"/>
                      <a:pt x="0" y="715"/>
                    </a:cubicBezTo>
                    <a:cubicBezTo>
                      <a:pt x="0" y="1107"/>
                      <a:pt x="320" y="1428"/>
                      <a:pt x="713" y="1428"/>
                    </a:cubicBezTo>
                    <a:cubicBezTo>
                      <a:pt x="1107" y="1428"/>
                      <a:pt x="1427" y="1107"/>
                      <a:pt x="1427" y="715"/>
                    </a:cubicBezTo>
                    <a:cubicBezTo>
                      <a:pt x="1427" y="321"/>
                      <a:pt x="1107" y="2"/>
                      <a:pt x="713" y="1"/>
                    </a:cubicBezTo>
                    <a:close/>
                  </a:path>
                </a:pathLst>
              </a:custGeom>
              <a:solidFill>
                <a:srgbClr val="44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00;p47">
                <a:extLst>
                  <a:ext uri="{FF2B5EF4-FFF2-40B4-BE49-F238E27FC236}">
                    <a16:creationId xmlns:a16="http://schemas.microsoft.com/office/drawing/2014/main" id="{012CD319-B290-7645-0324-CC361E285C05}"/>
                  </a:ext>
                </a:extLst>
              </p:cNvPr>
              <p:cNvSpPr/>
              <p:nvPr/>
            </p:nvSpPr>
            <p:spPr>
              <a:xfrm>
                <a:off x="7576530" y="2631749"/>
                <a:ext cx="46267" cy="46267"/>
              </a:xfrm>
              <a:custGeom>
                <a:avLst/>
                <a:gdLst/>
                <a:ahLst/>
                <a:cxnLst/>
                <a:rect l="l" t="t" r="r" b="b"/>
                <a:pathLst>
                  <a:path w="1428" h="1428" extrusionOk="0">
                    <a:moveTo>
                      <a:pt x="715" y="1"/>
                    </a:moveTo>
                    <a:cubicBezTo>
                      <a:pt x="320" y="1"/>
                      <a:pt x="1" y="321"/>
                      <a:pt x="1" y="715"/>
                    </a:cubicBezTo>
                    <a:cubicBezTo>
                      <a:pt x="1" y="1107"/>
                      <a:pt x="321" y="1428"/>
                      <a:pt x="715" y="1428"/>
                    </a:cubicBezTo>
                    <a:cubicBezTo>
                      <a:pt x="1107" y="1428"/>
                      <a:pt x="1428" y="1107"/>
                      <a:pt x="1428" y="715"/>
                    </a:cubicBezTo>
                    <a:cubicBezTo>
                      <a:pt x="1428" y="321"/>
                      <a:pt x="1107" y="2"/>
                      <a:pt x="715" y="1"/>
                    </a:cubicBezTo>
                    <a:close/>
                  </a:path>
                </a:pathLst>
              </a:custGeom>
              <a:solidFill>
                <a:srgbClr val="44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01;p47">
                <a:extLst>
                  <a:ext uri="{FF2B5EF4-FFF2-40B4-BE49-F238E27FC236}">
                    <a16:creationId xmlns:a16="http://schemas.microsoft.com/office/drawing/2014/main" id="{09C3C7BF-5D26-F83F-B48F-5F2FF696F0AA}"/>
                  </a:ext>
                </a:extLst>
              </p:cNvPr>
              <p:cNvSpPr/>
              <p:nvPr/>
            </p:nvSpPr>
            <p:spPr>
              <a:xfrm>
                <a:off x="7318821" y="2889815"/>
                <a:ext cx="46267" cy="46267"/>
              </a:xfrm>
              <a:custGeom>
                <a:avLst/>
                <a:gdLst/>
                <a:ahLst/>
                <a:cxnLst/>
                <a:rect l="l" t="t" r="r" b="b"/>
                <a:pathLst>
                  <a:path w="1428" h="1428" extrusionOk="0">
                    <a:moveTo>
                      <a:pt x="715" y="1"/>
                    </a:moveTo>
                    <a:cubicBezTo>
                      <a:pt x="320" y="1"/>
                      <a:pt x="1" y="321"/>
                      <a:pt x="1" y="714"/>
                    </a:cubicBezTo>
                    <a:cubicBezTo>
                      <a:pt x="1" y="1109"/>
                      <a:pt x="321" y="1427"/>
                      <a:pt x="715" y="1427"/>
                    </a:cubicBezTo>
                    <a:cubicBezTo>
                      <a:pt x="1110" y="1427"/>
                      <a:pt x="1428" y="1107"/>
                      <a:pt x="1428" y="714"/>
                    </a:cubicBezTo>
                    <a:cubicBezTo>
                      <a:pt x="1428" y="321"/>
                      <a:pt x="1107" y="2"/>
                      <a:pt x="715" y="1"/>
                    </a:cubicBezTo>
                    <a:close/>
                  </a:path>
                </a:pathLst>
              </a:custGeom>
              <a:solidFill>
                <a:srgbClr val="44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02;p47">
                <a:extLst>
                  <a:ext uri="{FF2B5EF4-FFF2-40B4-BE49-F238E27FC236}">
                    <a16:creationId xmlns:a16="http://schemas.microsoft.com/office/drawing/2014/main" id="{EA1CE96E-C6B3-858F-C908-EAB6133F980C}"/>
                  </a:ext>
                </a:extLst>
              </p:cNvPr>
              <p:cNvSpPr/>
              <p:nvPr/>
            </p:nvSpPr>
            <p:spPr>
              <a:xfrm>
                <a:off x="7576368" y="2889815"/>
                <a:ext cx="46267" cy="46267"/>
              </a:xfrm>
              <a:custGeom>
                <a:avLst/>
                <a:gdLst/>
                <a:ahLst/>
                <a:cxnLst/>
                <a:rect l="l" t="t" r="r" b="b"/>
                <a:pathLst>
                  <a:path w="1428" h="1428" extrusionOk="0">
                    <a:moveTo>
                      <a:pt x="715" y="1"/>
                    </a:moveTo>
                    <a:cubicBezTo>
                      <a:pt x="321" y="1"/>
                      <a:pt x="1" y="321"/>
                      <a:pt x="1" y="714"/>
                    </a:cubicBezTo>
                    <a:cubicBezTo>
                      <a:pt x="1" y="1109"/>
                      <a:pt x="321" y="1427"/>
                      <a:pt x="715" y="1427"/>
                    </a:cubicBezTo>
                    <a:cubicBezTo>
                      <a:pt x="1107" y="1427"/>
                      <a:pt x="1427" y="1107"/>
                      <a:pt x="1427" y="714"/>
                    </a:cubicBezTo>
                    <a:cubicBezTo>
                      <a:pt x="1427" y="321"/>
                      <a:pt x="1109" y="2"/>
                      <a:pt x="715" y="1"/>
                    </a:cubicBezTo>
                    <a:close/>
                  </a:path>
                </a:pathLst>
              </a:custGeom>
              <a:solidFill>
                <a:srgbClr val="44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03;p47">
                <a:extLst>
                  <a:ext uri="{FF2B5EF4-FFF2-40B4-BE49-F238E27FC236}">
                    <a16:creationId xmlns:a16="http://schemas.microsoft.com/office/drawing/2014/main" id="{12762079-93AD-AA4E-FB72-54C83A482766}"/>
                  </a:ext>
                </a:extLst>
              </p:cNvPr>
              <p:cNvSpPr/>
              <p:nvPr/>
            </p:nvSpPr>
            <p:spPr>
              <a:xfrm>
                <a:off x="7264972" y="2568278"/>
                <a:ext cx="155390" cy="134914"/>
              </a:xfrm>
              <a:custGeom>
                <a:avLst/>
                <a:gdLst/>
                <a:ahLst/>
                <a:cxnLst/>
                <a:rect l="l" t="t" r="r" b="b"/>
                <a:pathLst>
                  <a:path w="4796" h="4164" extrusionOk="0">
                    <a:moveTo>
                      <a:pt x="2383" y="2258"/>
                    </a:moveTo>
                    <a:cubicBezTo>
                      <a:pt x="2612" y="2258"/>
                      <a:pt x="2799" y="2444"/>
                      <a:pt x="2799" y="2674"/>
                    </a:cubicBezTo>
                    <a:cubicBezTo>
                      <a:pt x="2799" y="2903"/>
                      <a:pt x="2612" y="3090"/>
                      <a:pt x="2383" y="3090"/>
                    </a:cubicBezTo>
                    <a:cubicBezTo>
                      <a:pt x="2154" y="3090"/>
                      <a:pt x="1967" y="2902"/>
                      <a:pt x="1967" y="2674"/>
                    </a:cubicBezTo>
                    <a:cubicBezTo>
                      <a:pt x="1967" y="2444"/>
                      <a:pt x="2154" y="2258"/>
                      <a:pt x="2383" y="2258"/>
                    </a:cubicBezTo>
                    <a:close/>
                    <a:moveTo>
                      <a:pt x="2397" y="1"/>
                    </a:moveTo>
                    <a:cubicBezTo>
                      <a:pt x="2233" y="1"/>
                      <a:pt x="2100" y="134"/>
                      <a:pt x="2100" y="298"/>
                    </a:cubicBezTo>
                    <a:lnTo>
                      <a:pt x="2100" y="1709"/>
                    </a:lnTo>
                    <a:cubicBezTo>
                      <a:pt x="1688" y="1838"/>
                      <a:pt x="1388" y="2222"/>
                      <a:pt x="1388" y="2675"/>
                    </a:cubicBezTo>
                    <a:cubicBezTo>
                      <a:pt x="1388" y="2752"/>
                      <a:pt x="1398" y="2827"/>
                      <a:pt x="1413" y="2900"/>
                    </a:cubicBezTo>
                    <a:lnTo>
                      <a:pt x="192" y="3605"/>
                    </a:lnTo>
                    <a:cubicBezTo>
                      <a:pt x="50" y="3687"/>
                      <a:pt x="1" y="3869"/>
                      <a:pt x="83" y="4011"/>
                    </a:cubicBezTo>
                    <a:cubicBezTo>
                      <a:pt x="137" y="4106"/>
                      <a:pt x="237" y="4159"/>
                      <a:pt x="341" y="4159"/>
                    </a:cubicBezTo>
                    <a:cubicBezTo>
                      <a:pt x="390" y="4159"/>
                      <a:pt x="442" y="4146"/>
                      <a:pt x="489" y="4119"/>
                    </a:cubicBezTo>
                    <a:lnTo>
                      <a:pt x="1710" y="3416"/>
                    </a:lnTo>
                    <a:cubicBezTo>
                      <a:pt x="1890" y="3584"/>
                      <a:pt x="2133" y="3687"/>
                      <a:pt x="2398" y="3687"/>
                    </a:cubicBezTo>
                    <a:cubicBezTo>
                      <a:pt x="2662" y="3687"/>
                      <a:pt x="2904" y="3584"/>
                      <a:pt x="3084" y="3417"/>
                    </a:cubicBezTo>
                    <a:lnTo>
                      <a:pt x="4307" y="4123"/>
                    </a:lnTo>
                    <a:cubicBezTo>
                      <a:pt x="4354" y="4150"/>
                      <a:pt x="4404" y="4163"/>
                      <a:pt x="4456" y="4163"/>
                    </a:cubicBezTo>
                    <a:cubicBezTo>
                      <a:pt x="4558" y="4159"/>
                      <a:pt x="4658" y="4107"/>
                      <a:pt x="4714" y="4011"/>
                    </a:cubicBezTo>
                    <a:cubicBezTo>
                      <a:pt x="4795" y="3869"/>
                      <a:pt x="4747" y="3687"/>
                      <a:pt x="4605" y="3605"/>
                    </a:cubicBezTo>
                    <a:lnTo>
                      <a:pt x="3382" y="2900"/>
                    </a:lnTo>
                    <a:cubicBezTo>
                      <a:pt x="3399" y="2827"/>
                      <a:pt x="3406" y="2753"/>
                      <a:pt x="3406" y="2675"/>
                    </a:cubicBezTo>
                    <a:cubicBezTo>
                      <a:pt x="3406" y="2220"/>
                      <a:pt x="3105" y="1837"/>
                      <a:pt x="2694" y="1709"/>
                    </a:cubicBezTo>
                    <a:lnTo>
                      <a:pt x="2694" y="307"/>
                    </a:lnTo>
                    <a:cubicBezTo>
                      <a:pt x="2694" y="159"/>
                      <a:pt x="2588" y="25"/>
                      <a:pt x="2441" y="4"/>
                    </a:cubicBezTo>
                    <a:cubicBezTo>
                      <a:pt x="2426" y="2"/>
                      <a:pt x="2412" y="1"/>
                      <a:pt x="23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04;p47">
                <a:extLst>
                  <a:ext uri="{FF2B5EF4-FFF2-40B4-BE49-F238E27FC236}">
                    <a16:creationId xmlns:a16="http://schemas.microsoft.com/office/drawing/2014/main" id="{124572EA-2005-DC75-490C-DDACF5DB731D}"/>
                  </a:ext>
                </a:extLst>
              </p:cNvPr>
              <p:cNvSpPr/>
              <p:nvPr/>
            </p:nvSpPr>
            <p:spPr>
              <a:xfrm>
                <a:off x="7665954" y="2569412"/>
                <a:ext cx="21514" cy="19667"/>
              </a:xfrm>
              <a:custGeom>
                <a:avLst/>
                <a:gdLst/>
                <a:ahLst/>
                <a:cxnLst/>
                <a:rect l="l" t="t" r="r" b="b"/>
                <a:pathLst>
                  <a:path w="664" h="607" extrusionOk="0">
                    <a:moveTo>
                      <a:pt x="326" y="1"/>
                    </a:moveTo>
                    <a:cubicBezTo>
                      <a:pt x="250" y="1"/>
                      <a:pt x="174" y="30"/>
                      <a:pt x="116" y="88"/>
                    </a:cubicBezTo>
                    <a:cubicBezTo>
                      <a:pt x="0" y="204"/>
                      <a:pt x="0" y="392"/>
                      <a:pt x="116" y="508"/>
                    </a:cubicBezTo>
                    <a:lnTo>
                      <a:pt x="126" y="517"/>
                    </a:lnTo>
                    <a:cubicBezTo>
                      <a:pt x="184" y="576"/>
                      <a:pt x="262" y="607"/>
                      <a:pt x="337" y="607"/>
                    </a:cubicBezTo>
                    <a:cubicBezTo>
                      <a:pt x="413" y="607"/>
                      <a:pt x="488" y="578"/>
                      <a:pt x="546" y="520"/>
                    </a:cubicBezTo>
                    <a:cubicBezTo>
                      <a:pt x="663" y="407"/>
                      <a:pt x="664" y="218"/>
                      <a:pt x="549" y="101"/>
                    </a:cubicBezTo>
                    <a:lnTo>
                      <a:pt x="536" y="88"/>
                    </a:lnTo>
                    <a:cubicBezTo>
                      <a:pt x="478" y="30"/>
                      <a:pt x="402" y="1"/>
                      <a:pt x="32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05;p47">
                <a:extLst>
                  <a:ext uri="{FF2B5EF4-FFF2-40B4-BE49-F238E27FC236}">
                    <a16:creationId xmlns:a16="http://schemas.microsoft.com/office/drawing/2014/main" id="{4EFC4C61-CB02-866B-6FFE-4E2F4FBDA7EF}"/>
                  </a:ext>
                </a:extLst>
              </p:cNvPr>
              <p:cNvSpPr/>
              <p:nvPr/>
            </p:nvSpPr>
            <p:spPr>
              <a:xfrm>
                <a:off x="7522422" y="2568375"/>
                <a:ext cx="155326" cy="134752"/>
              </a:xfrm>
              <a:custGeom>
                <a:avLst/>
                <a:gdLst/>
                <a:ahLst/>
                <a:cxnLst/>
                <a:rect l="l" t="t" r="r" b="b"/>
                <a:pathLst>
                  <a:path w="4794" h="4159" extrusionOk="0">
                    <a:moveTo>
                      <a:pt x="2395" y="2256"/>
                    </a:moveTo>
                    <a:cubicBezTo>
                      <a:pt x="2624" y="2256"/>
                      <a:pt x="2811" y="2442"/>
                      <a:pt x="2811" y="2672"/>
                    </a:cubicBezTo>
                    <a:cubicBezTo>
                      <a:pt x="2811" y="2900"/>
                      <a:pt x="2624" y="3088"/>
                      <a:pt x="2395" y="3088"/>
                    </a:cubicBezTo>
                    <a:cubicBezTo>
                      <a:pt x="2166" y="3088"/>
                      <a:pt x="1979" y="2900"/>
                      <a:pt x="1979" y="2672"/>
                    </a:cubicBezTo>
                    <a:cubicBezTo>
                      <a:pt x="1979" y="2442"/>
                      <a:pt x="2165" y="2256"/>
                      <a:pt x="2395" y="2256"/>
                    </a:cubicBezTo>
                    <a:close/>
                    <a:moveTo>
                      <a:pt x="2396" y="1"/>
                    </a:moveTo>
                    <a:cubicBezTo>
                      <a:pt x="2232" y="1"/>
                      <a:pt x="2098" y="134"/>
                      <a:pt x="2098" y="298"/>
                    </a:cubicBezTo>
                    <a:lnTo>
                      <a:pt x="2098" y="1707"/>
                    </a:lnTo>
                    <a:cubicBezTo>
                      <a:pt x="1687" y="1835"/>
                      <a:pt x="1387" y="2219"/>
                      <a:pt x="1387" y="2672"/>
                    </a:cubicBezTo>
                    <a:cubicBezTo>
                      <a:pt x="1387" y="2750"/>
                      <a:pt x="1396" y="2824"/>
                      <a:pt x="1412" y="2895"/>
                    </a:cubicBezTo>
                    <a:lnTo>
                      <a:pt x="191" y="3600"/>
                    </a:lnTo>
                    <a:cubicBezTo>
                      <a:pt x="49" y="3683"/>
                      <a:pt x="0" y="3864"/>
                      <a:pt x="81" y="4006"/>
                    </a:cubicBezTo>
                    <a:cubicBezTo>
                      <a:pt x="137" y="4100"/>
                      <a:pt x="236" y="4155"/>
                      <a:pt x="339" y="4155"/>
                    </a:cubicBezTo>
                    <a:cubicBezTo>
                      <a:pt x="390" y="4155"/>
                      <a:pt x="440" y="4142"/>
                      <a:pt x="488" y="4115"/>
                    </a:cubicBezTo>
                    <a:lnTo>
                      <a:pt x="1709" y="3411"/>
                    </a:lnTo>
                    <a:cubicBezTo>
                      <a:pt x="1890" y="3579"/>
                      <a:pt x="2131" y="3683"/>
                      <a:pt x="2396" y="3683"/>
                    </a:cubicBezTo>
                    <a:cubicBezTo>
                      <a:pt x="2661" y="3683"/>
                      <a:pt x="2903" y="3579"/>
                      <a:pt x="3083" y="3413"/>
                    </a:cubicBezTo>
                    <a:lnTo>
                      <a:pt x="4306" y="4119"/>
                    </a:lnTo>
                    <a:cubicBezTo>
                      <a:pt x="4354" y="4147"/>
                      <a:pt x="4403" y="4158"/>
                      <a:pt x="4455" y="4158"/>
                    </a:cubicBezTo>
                    <a:cubicBezTo>
                      <a:pt x="4557" y="4158"/>
                      <a:pt x="4657" y="4106"/>
                      <a:pt x="4713" y="4010"/>
                    </a:cubicBezTo>
                    <a:cubicBezTo>
                      <a:pt x="4794" y="3868"/>
                      <a:pt x="4745" y="3687"/>
                      <a:pt x="4603" y="3605"/>
                    </a:cubicBezTo>
                    <a:lnTo>
                      <a:pt x="3381" y="2899"/>
                    </a:lnTo>
                    <a:cubicBezTo>
                      <a:pt x="3398" y="2827"/>
                      <a:pt x="3406" y="2752"/>
                      <a:pt x="3406" y="2674"/>
                    </a:cubicBezTo>
                    <a:cubicBezTo>
                      <a:pt x="3406" y="2220"/>
                      <a:pt x="3104" y="1836"/>
                      <a:pt x="2692" y="1710"/>
                    </a:cubicBezTo>
                    <a:lnTo>
                      <a:pt x="2692" y="306"/>
                    </a:lnTo>
                    <a:cubicBezTo>
                      <a:pt x="2692" y="158"/>
                      <a:pt x="2587" y="25"/>
                      <a:pt x="2440" y="4"/>
                    </a:cubicBezTo>
                    <a:cubicBezTo>
                      <a:pt x="2425" y="2"/>
                      <a:pt x="2410" y="1"/>
                      <a:pt x="23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06;p47">
                <a:extLst>
                  <a:ext uri="{FF2B5EF4-FFF2-40B4-BE49-F238E27FC236}">
                    <a16:creationId xmlns:a16="http://schemas.microsoft.com/office/drawing/2014/main" id="{C6D23B72-465A-6C45-1B05-F297D2790981}"/>
                  </a:ext>
                </a:extLst>
              </p:cNvPr>
              <p:cNvSpPr/>
              <p:nvPr/>
            </p:nvSpPr>
            <p:spPr>
              <a:xfrm>
                <a:off x="7263838" y="2826409"/>
                <a:ext cx="155326" cy="134719"/>
              </a:xfrm>
              <a:custGeom>
                <a:avLst/>
                <a:gdLst/>
                <a:ahLst/>
                <a:cxnLst/>
                <a:rect l="l" t="t" r="r" b="b"/>
                <a:pathLst>
                  <a:path w="4794" h="4158" extrusionOk="0">
                    <a:moveTo>
                      <a:pt x="2412" y="2254"/>
                    </a:moveTo>
                    <a:cubicBezTo>
                      <a:pt x="2640" y="2254"/>
                      <a:pt x="2828" y="2442"/>
                      <a:pt x="2828" y="2671"/>
                    </a:cubicBezTo>
                    <a:cubicBezTo>
                      <a:pt x="2828" y="2900"/>
                      <a:pt x="2640" y="3087"/>
                      <a:pt x="2412" y="3087"/>
                    </a:cubicBezTo>
                    <a:cubicBezTo>
                      <a:pt x="2182" y="3087"/>
                      <a:pt x="1996" y="2900"/>
                      <a:pt x="1996" y="2671"/>
                    </a:cubicBezTo>
                    <a:cubicBezTo>
                      <a:pt x="1996" y="2442"/>
                      <a:pt x="2182" y="2254"/>
                      <a:pt x="2412" y="2254"/>
                    </a:cubicBezTo>
                    <a:close/>
                    <a:moveTo>
                      <a:pt x="2395" y="0"/>
                    </a:moveTo>
                    <a:cubicBezTo>
                      <a:pt x="2231" y="0"/>
                      <a:pt x="2098" y="134"/>
                      <a:pt x="2098" y="297"/>
                    </a:cubicBezTo>
                    <a:lnTo>
                      <a:pt x="2098" y="1709"/>
                    </a:lnTo>
                    <a:cubicBezTo>
                      <a:pt x="1686" y="1836"/>
                      <a:pt x="1386" y="2221"/>
                      <a:pt x="1386" y="2673"/>
                    </a:cubicBezTo>
                    <a:cubicBezTo>
                      <a:pt x="1386" y="2751"/>
                      <a:pt x="1396" y="2826"/>
                      <a:pt x="1412" y="2898"/>
                    </a:cubicBezTo>
                    <a:lnTo>
                      <a:pt x="191" y="3603"/>
                    </a:lnTo>
                    <a:cubicBezTo>
                      <a:pt x="49" y="3684"/>
                      <a:pt x="1" y="3866"/>
                      <a:pt x="82" y="4008"/>
                    </a:cubicBezTo>
                    <a:cubicBezTo>
                      <a:pt x="138" y="4103"/>
                      <a:pt x="238" y="4157"/>
                      <a:pt x="340" y="4157"/>
                    </a:cubicBezTo>
                    <a:cubicBezTo>
                      <a:pt x="390" y="4157"/>
                      <a:pt x="441" y="4143"/>
                      <a:pt x="488" y="4117"/>
                    </a:cubicBezTo>
                    <a:lnTo>
                      <a:pt x="1708" y="3411"/>
                    </a:lnTo>
                    <a:cubicBezTo>
                      <a:pt x="1889" y="3578"/>
                      <a:pt x="2131" y="3682"/>
                      <a:pt x="2396" y="3682"/>
                    </a:cubicBezTo>
                    <a:cubicBezTo>
                      <a:pt x="2660" y="3682"/>
                      <a:pt x="2902" y="3579"/>
                      <a:pt x="3082" y="3411"/>
                    </a:cubicBezTo>
                    <a:lnTo>
                      <a:pt x="4305" y="4119"/>
                    </a:lnTo>
                    <a:cubicBezTo>
                      <a:pt x="4352" y="4145"/>
                      <a:pt x="4403" y="4158"/>
                      <a:pt x="4454" y="4158"/>
                    </a:cubicBezTo>
                    <a:cubicBezTo>
                      <a:pt x="4556" y="4158"/>
                      <a:pt x="4656" y="4104"/>
                      <a:pt x="4712" y="4009"/>
                    </a:cubicBezTo>
                    <a:cubicBezTo>
                      <a:pt x="4793" y="3867"/>
                      <a:pt x="4745" y="3685"/>
                      <a:pt x="4603" y="3604"/>
                    </a:cubicBezTo>
                    <a:lnTo>
                      <a:pt x="3380" y="2899"/>
                    </a:lnTo>
                    <a:cubicBezTo>
                      <a:pt x="3397" y="2826"/>
                      <a:pt x="3405" y="2751"/>
                      <a:pt x="3405" y="2673"/>
                    </a:cubicBezTo>
                    <a:cubicBezTo>
                      <a:pt x="3405" y="2220"/>
                      <a:pt x="3103" y="1835"/>
                      <a:pt x="2692" y="1709"/>
                    </a:cubicBezTo>
                    <a:lnTo>
                      <a:pt x="2692" y="306"/>
                    </a:lnTo>
                    <a:cubicBezTo>
                      <a:pt x="2692" y="157"/>
                      <a:pt x="2587" y="25"/>
                      <a:pt x="2439" y="3"/>
                    </a:cubicBezTo>
                    <a:cubicBezTo>
                      <a:pt x="2424" y="1"/>
                      <a:pt x="2410" y="0"/>
                      <a:pt x="23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07;p47">
                <a:extLst>
                  <a:ext uri="{FF2B5EF4-FFF2-40B4-BE49-F238E27FC236}">
                    <a16:creationId xmlns:a16="http://schemas.microsoft.com/office/drawing/2014/main" id="{F1D3B4F9-261B-E8A3-0D5A-58010EDC194F}"/>
                  </a:ext>
                </a:extLst>
              </p:cNvPr>
              <p:cNvSpPr/>
              <p:nvPr/>
            </p:nvSpPr>
            <p:spPr>
              <a:xfrm>
                <a:off x="7214752" y="2537563"/>
                <a:ext cx="512892" cy="492610"/>
              </a:xfrm>
              <a:custGeom>
                <a:avLst/>
                <a:gdLst/>
                <a:ahLst/>
                <a:cxnLst/>
                <a:rect l="l" t="t" r="r" b="b"/>
                <a:pathLst>
                  <a:path w="15830" h="15204" extrusionOk="0">
                    <a:moveTo>
                      <a:pt x="3933" y="592"/>
                    </a:moveTo>
                    <a:cubicBezTo>
                      <a:pt x="5603" y="592"/>
                      <a:pt x="6962" y="1951"/>
                      <a:pt x="6962" y="3622"/>
                    </a:cubicBezTo>
                    <a:cubicBezTo>
                      <a:pt x="6962" y="5292"/>
                      <a:pt x="5604" y="6651"/>
                      <a:pt x="3933" y="6651"/>
                    </a:cubicBezTo>
                    <a:cubicBezTo>
                      <a:pt x="2261" y="6651"/>
                      <a:pt x="903" y="5292"/>
                      <a:pt x="903" y="3622"/>
                    </a:cubicBezTo>
                    <a:cubicBezTo>
                      <a:pt x="903" y="1951"/>
                      <a:pt x="2261" y="592"/>
                      <a:pt x="3933" y="592"/>
                    </a:cubicBezTo>
                    <a:close/>
                    <a:moveTo>
                      <a:pt x="6566" y="6104"/>
                    </a:moveTo>
                    <a:cubicBezTo>
                      <a:pt x="6957" y="6416"/>
                      <a:pt x="7434" y="6573"/>
                      <a:pt x="7910" y="6573"/>
                    </a:cubicBezTo>
                    <a:cubicBezTo>
                      <a:pt x="8385" y="6573"/>
                      <a:pt x="8860" y="6418"/>
                      <a:pt x="9251" y="6107"/>
                    </a:cubicBezTo>
                    <a:cubicBezTo>
                      <a:pt x="9276" y="6134"/>
                      <a:pt x="9299" y="6158"/>
                      <a:pt x="9326" y="6183"/>
                    </a:cubicBezTo>
                    <a:cubicBezTo>
                      <a:pt x="9352" y="6210"/>
                      <a:pt x="9378" y="6235"/>
                      <a:pt x="9405" y="6260"/>
                    </a:cubicBezTo>
                    <a:cubicBezTo>
                      <a:pt x="8783" y="7041"/>
                      <a:pt x="8783" y="8163"/>
                      <a:pt x="9407" y="8945"/>
                    </a:cubicBezTo>
                    <a:cubicBezTo>
                      <a:pt x="9354" y="8994"/>
                      <a:pt x="9303" y="9045"/>
                      <a:pt x="9254" y="9097"/>
                    </a:cubicBezTo>
                    <a:cubicBezTo>
                      <a:pt x="8863" y="8786"/>
                      <a:pt x="8387" y="8630"/>
                      <a:pt x="7910" y="8630"/>
                    </a:cubicBezTo>
                    <a:cubicBezTo>
                      <a:pt x="7435" y="8630"/>
                      <a:pt x="6960" y="8785"/>
                      <a:pt x="6569" y="9096"/>
                    </a:cubicBezTo>
                    <a:cubicBezTo>
                      <a:pt x="6544" y="9070"/>
                      <a:pt x="6520" y="9045"/>
                      <a:pt x="6494" y="9020"/>
                    </a:cubicBezTo>
                    <a:cubicBezTo>
                      <a:pt x="6467" y="8993"/>
                      <a:pt x="6441" y="8968"/>
                      <a:pt x="6415" y="8944"/>
                    </a:cubicBezTo>
                    <a:cubicBezTo>
                      <a:pt x="7038" y="8160"/>
                      <a:pt x="7038" y="7039"/>
                      <a:pt x="6414" y="6257"/>
                    </a:cubicBezTo>
                    <a:cubicBezTo>
                      <a:pt x="6466" y="6209"/>
                      <a:pt x="6517" y="6157"/>
                      <a:pt x="6566" y="6104"/>
                    </a:cubicBezTo>
                    <a:close/>
                    <a:moveTo>
                      <a:pt x="11891" y="8550"/>
                    </a:moveTo>
                    <a:cubicBezTo>
                      <a:pt x="13561" y="8550"/>
                      <a:pt x="14920" y="9908"/>
                      <a:pt x="14920" y="11579"/>
                    </a:cubicBezTo>
                    <a:cubicBezTo>
                      <a:pt x="14920" y="13251"/>
                      <a:pt x="13561" y="14609"/>
                      <a:pt x="11891" y="14609"/>
                    </a:cubicBezTo>
                    <a:cubicBezTo>
                      <a:pt x="10220" y="14609"/>
                      <a:pt x="8861" y="13250"/>
                      <a:pt x="8861" y="11579"/>
                    </a:cubicBezTo>
                    <a:cubicBezTo>
                      <a:pt x="8861" y="9909"/>
                      <a:pt x="10220" y="8550"/>
                      <a:pt x="11891" y="8550"/>
                    </a:cubicBezTo>
                    <a:close/>
                    <a:moveTo>
                      <a:pt x="3938" y="0"/>
                    </a:moveTo>
                    <a:cubicBezTo>
                      <a:pt x="1940" y="0"/>
                      <a:pt x="315" y="1625"/>
                      <a:pt x="315" y="3623"/>
                    </a:cubicBezTo>
                    <a:cubicBezTo>
                      <a:pt x="315" y="5620"/>
                      <a:pt x="1940" y="7246"/>
                      <a:pt x="3938" y="7246"/>
                    </a:cubicBezTo>
                    <a:cubicBezTo>
                      <a:pt x="4686" y="7246"/>
                      <a:pt x="5381" y="7018"/>
                      <a:pt x="5958" y="6630"/>
                    </a:cubicBezTo>
                    <a:cubicBezTo>
                      <a:pt x="6408" y="7196"/>
                      <a:pt x="6409" y="8008"/>
                      <a:pt x="5960" y="8575"/>
                    </a:cubicBezTo>
                    <a:cubicBezTo>
                      <a:pt x="5367" y="8176"/>
                      <a:pt x="4670" y="7960"/>
                      <a:pt x="3939" y="7960"/>
                    </a:cubicBezTo>
                    <a:cubicBezTo>
                      <a:pt x="2972" y="7960"/>
                      <a:pt x="2061" y="8336"/>
                      <a:pt x="1377" y="9021"/>
                    </a:cubicBezTo>
                    <a:cubicBezTo>
                      <a:pt x="277" y="10121"/>
                      <a:pt x="1" y="11798"/>
                      <a:pt x="691" y="13192"/>
                    </a:cubicBezTo>
                    <a:cubicBezTo>
                      <a:pt x="743" y="13297"/>
                      <a:pt x="848" y="13357"/>
                      <a:pt x="957" y="13357"/>
                    </a:cubicBezTo>
                    <a:cubicBezTo>
                      <a:pt x="1001" y="13357"/>
                      <a:pt x="1046" y="13347"/>
                      <a:pt x="1088" y="13326"/>
                    </a:cubicBezTo>
                    <a:cubicBezTo>
                      <a:pt x="1236" y="13253"/>
                      <a:pt x="1296" y="13074"/>
                      <a:pt x="1223" y="12929"/>
                    </a:cubicBezTo>
                    <a:cubicBezTo>
                      <a:pt x="645" y="11762"/>
                      <a:pt x="876" y="10362"/>
                      <a:pt x="1796" y="9441"/>
                    </a:cubicBezTo>
                    <a:cubicBezTo>
                      <a:pt x="2368" y="8868"/>
                      <a:pt x="3129" y="8554"/>
                      <a:pt x="3936" y="8554"/>
                    </a:cubicBezTo>
                    <a:cubicBezTo>
                      <a:pt x="4746" y="8554"/>
                      <a:pt x="5507" y="8868"/>
                      <a:pt x="6078" y="9441"/>
                    </a:cubicBezTo>
                    <a:cubicBezTo>
                      <a:pt x="7258" y="10621"/>
                      <a:pt x="7258" y="12544"/>
                      <a:pt x="6078" y="13725"/>
                    </a:cubicBezTo>
                    <a:cubicBezTo>
                      <a:pt x="5498" y="14304"/>
                      <a:pt x="4719" y="14610"/>
                      <a:pt x="3929" y="14610"/>
                    </a:cubicBezTo>
                    <a:cubicBezTo>
                      <a:pt x="3501" y="14610"/>
                      <a:pt x="3069" y="14520"/>
                      <a:pt x="2665" y="14334"/>
                    </a:cubicBezTo>
                    <a:cubicBezTo>
                      <a:pt x="2625" y="14316"/>
                      <a:pt x="2583" y="14307"/>
                      <a:pt x="2541" y="14307"/>
                    </a:cubicBezTo>
                    <a:cubicBezTo>
                      <a:pt x="2429" y="14307"/>
                      <a:pt x="2322" y="14370"/>
                      <a:pt x="2272" y="14478"/>
                    </a:cubicBezTo>
                    <a:cubicBezTo>
                      <a:pt x="2203" y="14627"/>
                      <a:pt x="2269" y="14804"/>
                      <a:pt x="2417" y="14872"/>
                    </a:cubicBezTo>
                    <a:cubicBezTo>
                      <a:pt x="2900" y="15094"/>
                      <a:pt x="3415" y="15204"/>
                      <a:pt x="3929" y="15204"/>
                    </a:cubicBezTo>
                    <a:cubicBezTo>
                      <a:pt x="4872" y="15204"/>
                      <a:pt x="5806" y="14836"/>
                      <a:pt x="6498" y="14145"/>
                    </a:cubicBezTo>
                    <a:cubicBezTo>
                      <a:pt x="7741" y="12900"/>
                      <a:pt x="7890" y="10968"/>
                      <a:pt x="6942" y="9562"/>
                    </a:cubicBezTo>
                    <a:cubicBezTo>
                      <a:pt x="7225" y="9337"/>
                      <a:pt x="7570" y="9225"/>
                      <a:pt x="7914" y="9225"/>
                    </a:cubicBezTo>
                    <a:cubicBezTo>
                      <a:pt x="8259" y="9225"/>
                      <a:pt x="8603" y="9337"/>
                      <a:pt x="8887" y="9562"/>
                    </a:cubicBezTo>
                    <a:cubicBezTo>
                      <a:pt x="8497" y="10140"/>
                      <a:pt x="8270" y="10835"/>
                      <a:pt x="8270" y="11581"/>
                    </a:cubicBezTo>
                    <a:cubicBezTo>
                      <a:pt x="8270" y="13578"/>
                      <a:pt x="9894" y="15204"/>
                      <a:pt x="11892" y="15204"/>
                    </a:cubicBezTo>
                    <a:cubicBezTo>
                      <a:pt x="13890" y="15204"/>
                      <a:pt x="15515" y="13578"/>
                      <a:pt x="15515" y="11581"/>
                    </a:cubicBezTo>
                    <a:cubicBezTo>
                      <a:pt x="15514" y="9583"/>
                      <a:pt x="13889" y="7957"/>
                      <a:pt x="11891" y="7957"/>
                    </a:cubicBezTo>
                    <a:cubicBezTo>
                      <a:pt x="11144" y="7957"/>
                      <a:pt x="10449" y="8186"/>
                      <a:pt x="9872" y="8573"/>
                    </a:cubicBezTo>
                    <a:cubicBezTo>
                      <a:pt x="9422" y="8008"/>
                      <a:pt x="9422" y="7197"/>
                      <a:pt x="9871" y="6631"/>
                    </a:cubicBezTo>
                    <a:lnTo>
                      <a:pt x="9871" y="6631"/>
                    </a:lnTo>
                    <a:cubicBezTo>
                      <a:pt x="10463" y="7030"/>
                      <a:pt x="11161" y="7245"/>
                      <a:pt x="11891" y="7245"/>
                    </a:cubicBezTo>
                    <a:cubicBezTo>
                      <a:pt x="12858" y="7245"/>
                      <a:pt x="13768" y="6868"/>
                      <a:pt x="14453" y="6183"/>
                    </a:cubicBezTo>
                    <a:cubicBezTo>
                      <a:pt x="15553" y="5083"/>
                      <a:pt x="15830" y="3407"/>
                      <a:pt x="15139" y="2013"/>
                    </a:cubicBezTo>
                    <a:cubicBezTo>
                      <a:pt x="15088" y="1908"/>
                      <a:pt x="14982" y="1848"/>
                      <a:pt x="14873" y="1848"/>
                    </a:cubicBezTo>
                    <a:cubicBezTo>
                      <a:pt x="14829" y="1848"/>
                      <a:pt x="14784" y="1858"/>
                      <a:pt x="14741" y="1879"/>
                    </a:cubicBezTo>
                    <a:cubicBezTo>
                      <a:pt x="14594" y="1951"/>
                      <a:pt x="14535" y="2130"/>
                      <a:pt x="14608" y="2276"/>
                    </a:cubicBezTo>
                    <a:cubicBezTo>
                      <a:pt x="15185" y="3443"/>
                      <a:pt x="14955" y="4844"/>
                      <a:pt x="14035" y="5764"/>
                    </a:cubicBezTo>
                    <a:cubicBezTo>
                      <a:pt x="13462" y="6336"/>
                      <a:pt x="12702" y="6651"/>
                      <a:pt x="11893" y="6651"/>
                    </a:cubicBezTo>
                    <a:cubicBezTo>
                      <a:pt x="11084" y="6651"/>
                      <a:pt x="10324" y="6336"/>
                      <a:pt x="9752" y="5764"/>
                    </a:cubicBezTo>
                    <a:cubicBezTo>
                      <a:pt x="9179" y="5192"/>
                      <a:pt x="8866" y="4430"/>
                      <a:pt x="8866" y="3623"/>
                    </a:cubicBezTo>
                    <a:cubicBezTo>
                      <a:pt x="8866" y="2813"/>
                      <a:pt x="9179" y="2053"/>
                      <a:pt x="9752" y="1480"/>
                    </a:cubicBezTo>
                    <a:cubicBezTo>
                      <a:pt x="10331" y="901"/>
                      <a:pt x="11112" y="594"/>
                      <a:pt x="11901" y="594"/>
                    </a:cubicBezTo>
                    <a:cubicBezTo>
                      <a:pt x="12330" y="594"/>
                      <a:pt x="12761" y="685"/>
                      <a:pt x="13164" y="871"/>
                    </a:cubicBezTo>
                    <a:cubicBezTo>
                      <a:pt x="13205" y="889"/>
                      <a:pt x="13247" y="898"/>
                      <a:pt x="13289" y="898"/>
                    </a:cubicBezTo>
                    <a:cubicBezTo>
                      <a:pt x="13401" y="898"/>
                      <a:pt x="13508" y="835"/>
                      <a:pt x="13558" y="726"/>
                    </a:cubicBezTo>
                    <a:cubicBezTo>
                      <a:pt x="13626" y="577"/>
                      <a:pt x="13562" y="401"/>
                      <a:pt x="13414" y="333"/>
                    </a:cubicBezTo>
                    <a:cubicBezTo>
                      <a:pt x="12930" y="110"/>
                      <a:pt x="12414" y="2"/>
                      <a:pt x="11901" y="2"/>
                    </a:cubicBezTo>
                    <a:cubicBezTo>
                      <a:pt x="10956" y="2"/>
                      <a:pt x="10024" y="368"/>
                      <a:pt x="9332" y="1060"/>
                    </a:cubicBezTo>
                    <a:cubicBezTo>
                      <a:pt x="8648" y="1745"/>
                      <a:pt x="8272" y="2654"/>
                      <a:pt x="8272" y="3623"/>
                    </a:cubicBezTo>
                    <a:cubicBezTo>
                      <a:pt x="8272" y="4355"/>
                      <a:pt x="8488" y="5051"/>
                      <a:pt x="8888" y="5644"/>
                    </a:cubicBezTo>
                    <a:cubicBezTo>
                      <a:pt x="8605" y="5868"/>
                      <a:pt x="8261" y="5980"/>
                      <a:pt x="7918" y="5980"/>
                    </a:cubicBezTo>
                    <a:cubicBezTo>
                      <a:pt x="7573" y="5980"/>
                      <a:pt x="7229" y="5867"/>
                      <a:pt x="6945" y="5641"/>
                    </a:cubicBezTo>
                    <a:cubicBezTo>
                      <a:pt x="7334" y="5064"/>
                      <a:pt x="7561" y="4369"/>
                      <a:pt x="7561" y="3623"/>
                    </a:cubicBezTo>
                    <a:cubicBezTo>
                      <a:pt x="7561" y="1625"/>
                      <a:pt x="5936" y="0"/>
                      <a:pt x="39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08;p47">
                <a:extLst>
                  <a:ext uri="{FF2B5EF4-FFF2-40B4-BE49-F238E27FC236}">
                    <a16:creationId xmlns:a16="http://schemas.microsoft.com/office/drawing/2014/main" id="{5E5A4255-7278-D9C4-4066-5ACC749E8363}"/>
                  </a:ext>
                </a:extLst>
              </p:cNvPr>
              <p:cNvSpPr/>
              <p:nvPr/>
            </p:nvSpPr>
            <p:spPr>
              <a:xfrm>
                <a:off x="7522390" y="2826149"/>
                <a:ext cx="155326" cy="134784"/>
              </a:xfrm>
              <a:custGeom>
                <a:avLst/>
                <a:gdLst/>
                <a:ahLst/>
                <a:cxnLst/>
                <a:rect l="l" t="t" r="r" b="b"/>
                <a:pathLst>
                  <a:path w="4794" h="4160" extrusionOk="0">
                    <a:moveTo>
                      <a:pt x="2397" y="2258"/>
                    </a:moveTo>
                    <a:cubicBezTo>
                      <a:pt x="2626" y="2258"/>
                      <a:pt x="2813" y="2445"/>
                      <a:pt x="2813" y="2674"/>
                    </a:cubicBezTo>
                    <a:cubicBezTo>
                      <a:pt x="2812" y="2903"/>
                      <a:pt x="2626" y="3090"/>
                      <a:pt x="2397" y="3090"/>
                    </a:cubicBezTo>
                    <a:cubicBezTo>
                      <a:pt x="2168" y="3090"/>
                      <a:pt x="1982" y="2903"/>
                      <a:pt x="1982" y="2674"/>
                    </a:cubicBezTo>
                    <a:cubicBezTo>
                      <a:pt x="1982" y="2445"/>
                      <a:pt x="2168" y="2258"/>
                      <a:pt x="2397" y="2258"/>
                    </a:cubicBezTo>
                    <a:close/>
                    <a:moveTo>
                      <a:pt x="2397" y="1"/>
                    </a:moveTo>
                    <a:cubicBezTo>
                      <a:pt x="2233" y="1"/>
                      <a:pt x="2099" y="134"/>
                      <a:pt x="2099" y="298"/>
                    </a:cubicBezTo>
                    <a:lnTo>
                      <a:pt x="2099" y="1710"/>
                    </a:lnTo>
                    <a:cubicBezTo>
                      <a:pt x="1688" y="1838"/>
                      <a:pt x="1388" y="2222"/>
                      <a:pt x="1388" y="2675"/>
                    </a:cubicBezTo>
                    <a:cubicBezTo>
                      <a:pt x="1388" y="2752"/>
                      <a:pt x="1397" y="2828"/>
                      <a:pt x="1413" y="2898"/>
                    </a:cubicBezTo>
                    <a:lnTo>
                      <a:pt x="192" y="3603"/>
                    </a:lnTo>
                    <a:cubicBezTo>
                      <a:pt x="50" y="3684"/>
                      <a:pt x="0" y="3866"/>
                      <a:pt x="82" y="4008"/>
                    </a:cubicBezTo>
                    <a:cubicBezTo>
                      <a:pt x="138" y="4103"/>
                      <a:pt x="237" y="4156"/>
                      <a:pt x="340" y="4156"/>
                    </a:cubicBezTo>
                    <a:cubicBezTo>
                      <a:pt x="391" y="4156"/>
                      <a:pt x="441" y="4144"/>
                      <a:pt x="489" y="4117"/>
                    </a:cubicBezTo>
                    <a:lnTo>
                      <a:pt x="1710" y="3412"/>
                    </a:lnTo>
                    <a:cubicBezTo>
                      <a:pt x="1891" y="3581"/>
                      <a:pt x="2132" y="3683"/>
                      <a:pt x="2397" y="3683"/>
                    </a:cubicBezTo>
                    <a:cubicBezTo>
                      <a:pt x="2662" y="3683"/>
                      <a:pt x="2904" y="3581"/>
                      <a:pt x="3084" y="3413"/>
                    </a:cubicBezTo>
                    <a:lnTo>
                      <a:pt x="4307" y="4120"/>
                    </a:lnTo>
                    <a:cubicBezTo>
                      <a:pt x="4355" y="4147"/>
                      <a:pt x="4404" y="4160"/>
                      <a:pt x="4456" y="4160"/>
                    </a:cubicBezTo>
                    <a:cubicBezTo>
                      <a:pt x="4558" y="4160"/>
                      <a:pt x="4658" y="4107"/>
                      <a:pt x="4714" y="4010"/>
                    </a:cubicBezTo>
                    <a:cubicBezTo>
                      <a:pt x="4794" y="3868"/>
                      <a:pt x="4745" y="3687"/>
                      <a:pt x="4603" y="3605"/>
                    </a:cubicBezTo>
                    <a:lnTo>
                      <a:pt x="3381" y="2899"/>
                    </a:lnTo>
                    <a:cubicBezTo>
                      <a:pt x="3398" y="2828"/>
                      <a:pt x="3407" y="2752"/>
                      <a:pt x="3407" y="2675"/>
                    </a:cubicBezTo>
                    <a:cubicBezTo>
                      <a:pt x="3407" y="2220"/>
                      <a:pt x="3105" y="1836"/>
                      <a:pt x="2693" y="1710"/>
                    </a:cubicBezTo>
                    <a:lnTo>
                      <a:pt x="2693" y="307"/>
                    </a:lnTo>
                    <a:cubicBezTo>
                      <a:pt x="2693" y="159"/>
                      <a:pt x="2588" y="25"/>
                      <a:pt x="2441" y="4"/>
                    </a:cubicBezTo>
                    <a:cubicBezTo>
                      <a:pt x="2426" y="2"/>
                      <a:pt x="2411" y="1"/>
                      <a:pt x="23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 name="Google Shape;1589;p47">
            <a:extLst>
              <a:ext uri="{FF2B5EF4-FFF2-40B4-BE49-F238E27FC236}">
                <a16:creationId xmlns:a16="http://schemas.microsoft.com/office/drawing/2014/main" id="{5C61D373-F49B-8117-0EE2-17B08C683154}"/>
              </a:ext>
            </a:extLst>
          </p:cNvPr>
          <p:cNvSpPr txBox="1">
            <a:spLocks/>
          </p:cNvSpPr>
          <p:nvPr/>
        </p:nvSpPr>
        <p:spPr>
          <a:xfrm>
            <a:off x="6329340" y="2867418"/>
            <a:ext cx="5120640" cy="2743200"/>
          </a:xfrm>
          <a:prstGeom prst="rect">
            <a:avLst/>
          </a:prstGeom>
        </p:spPr>
        <p:txBody>
          <a:bodyPr spcFirstLastPara="1" wrap="square"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en-US" altLang="en-GB" sz="2400" dirty="0" err="1">
                <a:latin typeface="Times New Roman" panose="02020603050405020304" pitchFamily="18" charset="0"/>
                <a:cs typeface="Times New Roman" panose="02020603050405020304" pitchFamily="18" charset="0"/>
              </a:rPr>
              <a:t>Giúp</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các</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người</a:t>
            </a:r>
            <a:r>
              <a:rPr lang="en-US" altLang="en-GB" sz="2400" dirty="0">
                <a:latin typeface="Times New Roman" panose="02020603050405020304" pitchFamily="18" charset="0"/>
                <a:cs typeface="Times New Roman" panose="02020603050405020304" pitchFamily="18" charset="0"/>
              </a:rPr>
              <a:t> dung </a:t>
            </a:r>
            <a:r>
              <a:rPr lang="en-US" altLang="en-GB" sz="2400" dirty="0" err="1">
                <a:latin typeface="Times New Roman" panose="02020603050405020304" pitchFamily="18" charset="0"/>
                <a:cs typeface="Times New Roman" panose="02020603050405020304" pitchFamily="18" charset="0"/>
              </a:rPr>
              <a:t>có</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thể</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dễ</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dàng</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đánh</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giá</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theo</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đợt</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giúp</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các</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người</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quản</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lý</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dễ</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dàng</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thống</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kê</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tổng</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hợp</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phân</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tích</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kết</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quả</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đánh</a:t>
            </a:r>
            <a:r>
              <a:rPr lang="en-US" altLang="en-GB" sz="2400" dirty="0">
                <a:latin typeface="Times New Roman" panose="02020603050405020304" pitchFamily="18" charset="0"/>
                <a:cs typeface="Times New Roman" panose="02020603050405020304" pitchFamily="18" charset="0"/>
              </a:rPr>
              <a:t> </a:t>
            </a:r>
            <a:r>
              <a:rPr lang="en-US" altLang="en-GB" sz="2400" dirty="0" err="1">
                <a:latin typeface="Times New Roman" panose="02020603050405020304" pitchFamily="18" charset="0"/>
                <a:cs typeface="Times New Roman" panose="02020603050405020304" pitchFamily="18" charset="0"/>
              </a:rPr>
              <a:t>giá</a:t>
            </a:r>
            <a:r>
              <a:rPr lang="en-US" altLang="en-GB" sz="2400" dirty="0">
                <a:latin typeface="Times New Roman" panose="02020603050405020304" pitchFamily="18" charset="0"/>
                <a:cs typeface="Times New Roman" panose="02020603050405020304" pitchFamily="18" charset="0"/>
              </a:rPr>
              <a:t>.</a:t>
            </a:r>
          </a:p>
        </p:txBody>
      </p:sp>
      <p:sp>
        <p:nvSpPr>
          <p:cNvPr id="36" name="Google Shape;1590;p47">
            <a:extLst>
              <a:ext uri="{FF2B5EF4-FFF2-40B4-BE49-F238E27FC236}">
                <a16:creationId xmlns:a16="http://schemas.microsoft.com/office/drawing/2014/main" id="{AE8D333F-9D31-BE4B-1B42-C87A62224815}"/>
              </a:ext>
            </a:extLst>
          </p:cNvPr>
          <p:cNvSpPr txBox="1">
            <a:spLocks/>
          </p:cNvSpPr>
          <p:nvPr/>
        </p:nvSpPr>
        <p:spPr>
          <a:xfrm>
            <a:off x="6329339" y="2294890"/>
            <a:ext cx="4839757" cy="567550"/>
          </a:xfrm>
          <a:prstGeom prst="rect">
            <a:avLst/>
          </a:prstGeom>
        </p:spPr>
        <p:txBody>
          <a:bodyPr spcFirstLastPara="1" wrap="square" lIns="91425" tIns="91425" rIns="91425" bIns="91425" anchor="b"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spcBef>
                <a:spcPts val="0"/>
              </a:spcBef>
              <a:buFont typeface="Arial" panose="020B0604020202020204" pitchFamily="34" charset="0"/>
              <a:buNone/>
            </a:pPr>
            <a:r>
              <a:rPr lang="en-US" altLang="en-GB" b="1" dirty="0">
                <a:latin typeface="Times New Roman" panose="02020603050405020304" pitchFamily="18" charset="0"/>
                <a:cs typeface="Times New Roman" panose="02020603050405020304" pitchFamily="18" charset="0"/>
              </a:rPr>
              <a:t>02. </a:t>
            </a:r>
            <a:r>
              <a:rPr lang="en-US" altLang="en-GB" b="1" dirty="0" err="1">
                <a:latin typeface="Times New Roman" panose="02020603050405020304" pitchFamily="18" charset="0"/>
                <a:cs typeface="Times New Roman" panose="02020603050405020304" pitchFamily="18" charset="0"/>
              </a:rPr>
              <a:t>Mục</a:t>
            </a:r>
            <a:r>
              <a:rPr lang="en-US" altLang="en-GB" b="1" dirty="0">
                <a:latin typeface="Times New Roman" panose="02020603050405020304" pitchFamily="18" charset="0"/>
                <a:cs typeface="Times New Roman" panose="02020603050405020304" pitchFamily="18" charset="0"/>
              </a:rPr>
              <a:t> </a:t>
            </a:r>
            <a:r>
              <a:rPr lang="en-US" altLang="en-GB" b="1" dirty="0" err="1">
                <a:latin typeface="Times New Roman" panose="02020603050405020304" pitchFamily="18" charset="0"/>
                <a:cs typeface="Times New Roman" panose="02020603050405020304" pitchFamily="18" charset="0"/>
              </a:rPr>
              <a:t>tiêu</a:t>
            </a:r>
            <a:r>
              <a:rPr lang="en-US" altLang="en-GB" b="1" dirty="0">
                <a:latin typeface="Times New Roman" panose="02020603050405020304" pitchFamily="18" charset="0"/>
                <a:cs typeface="Times New Roman" panose="02020603050405020304" pitchFamily="18" charset="0"/>
              </a:rPr>
              <a:t> </a:t>
            </a:r>
            <a:r>
              <a:rPr lang="en-US" altLang="en-GB" b="1" dirty="0" err="1">
                <a:latin typeface="Times New Roman" panose="02020603050405020304" pitchFamily="18" charset="0"/>
                <a:cs typeface="Times New Roman" panose="02020603050405020304" pitchFamily="18" charset="0"/>
              </a:rPr>
              <a:t>cụ</a:t>
            </a:r>
            <a:r>
              <a:rPr lang="en-US" altLang="en-GB" b="1" dirty="0">
                <a:latin typeface="Times New Roman" panose="02020603050405020304" pitchFamily="18" charset="0"/>
                <a:cs typeface="Times New Roman" panose="02020603050405020304" pitchFamily="18" charset="0"/>
              </a:rPr>
              <a:t> </a:t>
            </a:r>
            <a:r>
              <a:rPr lang="en-US" altLang="en-GB" b="1" dirty="0" err="1">
                <a:latin typeface="Times New Roman" panose="02020603050405020304" pitchFamily="18" charset="0"/>
                <a:cs typeface="Times New Roman" panose="02020603050405020304" pitchFamily="18" charset="0"/>
              </a:rPr>
              <a:t>thể</a:t>
            </a:r>
            <a:endParaRPr lang="en-US" altLang="en-GB" b="1" dirty="0">
              <a:latin typeface="Times New Roman" panose="02020603050405020304" pitchFamily="18" charset="0"/>
              <a:cs typeface="Times New Roman" panose="02020603050405020304" pitchFamily="18" charset="0"/>
            </a:endParaRPr>
          </a:p>
        </p:txBody>
      </p:sp>
      <p:grpSp>
        <p:nvGrpSpPr>
          <p:cNvPr id="37" name="Google Shape;1692;p48">
            <a:extLst>
              <a:ext uri="{FF2B5EF4-FFF2-40B4-BE49-F238E27FC236}">
                <a16:creationId xmlns:a16="http://schemas.microsoft.com/office/drawing/2014/main" id="{AB98D65A-3524-BB1F-C9BD-26562D107D96}"/>
              </a:ext>
            </a:extLst>
          </p:cNvPr>
          <p:cNvGrpSpPr/>
          <p:nvPr/>
        </p:nvGrpSpPr>
        <p:grpSpPr>
          <a:xfrm>
            <a:off x="8606002" y="1723517"/>
            <a:ext cx="413248" cy="385950"/>
            <a:chOff x="1427723" y="2549259"/>
            <a:chExt cx="491962" cy="459464"/>
          </a:xfrm>
        </p:grpSpPr>
        <p:sp>
          <p:nvSpPr>
            <p:cNvPr id="38" name="Google Shape;1693;p48">
              <a:extLst>
                <a:ext uri="{FF2B5EF4-FFF2-40B4-BE49-F238E27FC236}">
                  <a16:creationId xmlns:a16="http://schemas.microsoft.com/office/drawing/2014/main" id="{5F134499-8A5A-EDA7-2749-C27CD726598A}"/>
                </a:ext>
              </a:extLst>
            </p:cNvPr>
            <p:cNvSpPr/>
            <p:nvPr/>
          </p:nvSpPr>
          <p:spPr>
            <a:xfrm>
              <a:off x="1489089" y="2558914"/>
              <a:ext cx="420941" cy="327143"/>
            </a:xfrm>
            <a:custGeom>
              <a:avLst/>
              <a:gdLst/>
              <a:ahLst/>
              <a:cxnLst/>
              <a:rect l="l" t="t" r="r" b="b"/>
              <a:pathLst>
                <a:path w="12992" h="10097" extrusionOk="0">
                  <a:moveTo>
                    <a:pt x="0" y="0"/>
                  </a:moveTo>
                  <a:lnTo>
                    <a:pt x="0" y="10097"/>
                  </a:lnTo>
                  <a:lnTo>
                    <a:pt x="12992" y="10097"/>
                  </a:lnTo>
                  <a:lnTo>
                    <a:pt x="12992" y="0"/>
                  </a:lnTo>
                  <a:close/>
                </a:path>
              </a:pathLst>
            </a:custGeom>
            <a:solidFill>
              <a:srgbClr val="F7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94;p48">
              <a:extLst>
                <a:ext uri="{FF2B5EF4-FFF2-40B4-BE49-F238E27FC236}">
                  <a16:creationId xmlns:a16="http://schemas.microsoft.com/office/drawing/2014/main" id="{3C566F99-B512-4885-5A79-B0014ADECA61}"/>
                </a:ext>
              </a:extLst>
            </p:cNvPr>
            <p:cNvSpPr/>
            <p:nvPr/>
          </p:nvSpPr>
          <p:spPr>
            <a:xfrm>
              <a:off x="1723892" y="2719942"/>
              <a:ext cx="187337" cy="279191"/>
            </a:xfrm>
            <a:custGeom>
              <a:avLst/>
              <a:gdLst/>
              <a:ahLst/>
              <a:cxnLst/>
              <a:rect l="l" t="t" r="r" b="b"/>
              <a:pathLst>
                <a:path w="5782" h="8617" extrusionOk="0">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95;p48">
              <a:extLst>
                <a:ext uri="{FF2B5EF4-FFF2-40B4-BE49-F238E27FC236}">
                  <a16:creationId xmlns:a16="http://schemas.microsoft.com/office/drawing/2014/main" id="{5AA2F712-6E77-8569-B60D-BE2F7FF45BF6}"/>
                </a:ext>
              </a:extLst>
            </p:cNvPr>
            <p:cNvSpPr/>
            <p:nvPr/>
          </p:nvSpPr>
          <p:spPr>
            <a:xfrm>
              <a:off x="1437378" y="2774374"/>
              <a:ext cx="122861" cy="224726"/>
            </a:xfrm>
            <a:custGeom>
              <a:avLst/>
              <a:gdLst/>
              <a:ahLst/>
              <a:cxnLst/>
              <a:rect l="l" t="t" r="r" b="b"/>
              <a:pathLst>
                <a:path w="3792" h="6936" extrusionOk="0">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96;p48">
              <a:extLst>
                <a:ext uri="{FF2B5EF4-FFF2-40B4-BE49-F238E27FC236}">
                  <a16:creationId xmlns:a16="http://schemas.microsoft.com/office/drawing/2014/main" id="{089EEF0B-5CCD-3E3B-6A75-99FB86C62C80}"/>
                </a:ext>
              </a:extLst>
            </p:cNvPr>
            <p:cNvSpPr/>
            <p:nvPr/>
          </p:nvSpPr>
          <p:spPr>
            <a:xfrm>
              <a:off x="1577832" y="2709509"/>
              <a:ext cx="142463" cy="142430"/>
            </a:xfrm>
            <a:custGeom>
              <a:avLst/>
              <a:gdLst/>
              <a:ahLst/>
              <a:cxnLst/>
              <a:rect l="l" t="t" r="r" b="b"/>
              <a:pathLst>
                <a:path w="4397" h="4396" extrusionOk="0">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97;p48">
              <a:extLst>
                <a:ext uri="{FF2B5EF4-FFF2-40B4-BE49-F238E27FC236}">
                  <a16:creationId xmlns:a16="http://schemas.microsoft.com/office/drawing/2014/main" id="{5F4AEA5F-8DD9-D3E1-A402-388A58898180}"/>
                </a:ext>
              </a:extLst>
            </p:cNvPr>
            <p:cNvSpPr/>
            <p:nvPr/>
          </p:nvSpPr>
          <p:spPr>
            <a:xfrm>
              <a:off x="1681772" y="2593550"/>
              <a:ext cx="38524" cy="38524"/>
            </a:xfrm>
            <a:custGeom>
              <a:avLst/>
              <a:gdLst/>
              <a:ahLst/>
              <a:cxnLst/>
              <a:rect l="l" t="t" r="r" b="b"/>
              <a:pathLst>
                <a:path w="1189" h="1189" extrusionOk="0">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98;p48">
              <a:extLst>
                <a:ext uri="{FF2B5EF4-FFF2-40B4-BE49-F238E27FC236}">
                  <a16:creationId xmlns:a16="http://schemas.microsoft.com/office/drawing/2014/main" id="{E370D66D-56A2-0025-AC35-6374885FC1BD}"/>
                </a:ext>
              </a:extLst>
            </p:cNvPr>
            <p:cNvSpPr/>
            <p:nvPr/>
          </p:nvSpPr>
          <p:spPr>
            <a:xfrm>
              <a:off x="1751043" y="2593550"/>
              <a:ext cx="38524" cy="38524"/>
            </a:xfrm>
            <a:custGeom>
              <a:avLst/>
              <a:gdLst/>
              <a:ahLst/>
              <a:cxnLst/>
              <a:rect l="l" t="t" r="r" b="b"/>
              <a:pathLst>
                <a:path w="1189" h="1189" extrusionOk="0">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99;p48">
              <a:extLst>
                <a:ext uri="{FF2B5EF4-FFF2-40B4-BE49-F238E27FC236}">
                  <a16:creationId xmlns:a16="http://schemas.microsoft.com/office/drawing/2014/main" id="{85D20639-6B6D-5848-C03C-A9A98B5A1415}"/>
                </a:ext>
              </a:extLst>
            </p:cNvPr>
            <p:cNvSpPr/>
            <p:nvPr/>
          </p:nvSpPr>
          <p:spPr>
            <a:xfrm>
              <a:off x="1820379" y="2593550"/>
              <a:ext cx="38459" cy="38524"/>
            </a:xfrm>
            <a:custGeom>
              <a:avLst/>
              <a:gdLst/>
              <a:ahLst/>
              <a:cxnLst/>
              <a:rect l="l" t="t" r="r" b="b"/>
              <a:pathLst>
                <a:path w="1187" h="1189" extrusionOk="0">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00;p48">
              <a:extLst>
                <a:ext uri="{FF2B5EF4-FFF2-40B4-BE49-F238E27FC236}">
                  <a16:creationId xmlns:a16="http://schemas.microsoft.com/office/drawing/2014/main" id="{6F9FD09B-4062-AE2C-D040-C8BEF2F1AD47}"/>
                </a:ext>
              </a:extLst>
            </p:cNvPr>
            <p:cNvSpPr/>
            <p:nvPr/>
          </p:nvSpPr>
          <p:spPr>
            <a:xfrm>
              <a:off x="1716407" y="2657507"/>
              <a:ext cx="38491" cy="38524"/>
            </a:xfrm>
            <a:custGeom>
              <a:avLst/>
              <a:gdLst/>
              <a:ahLst/>
              <a:cxnLst/>
              <a:rect l="l" t="t" r="r" b="b"/>
              <a:pathLst>
                <a:path w="1188" h="1189" extrusionOk="0">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01;p48">
              <a:extLst>
                <a:ext uri="{FF2B5EF4-FFF2-40B4-BE49-F238E27FC236}">
                  <a16:creationId xmlns:a16="http://schemas.microsoft.com/office/drawing/2014/main" id="{1C0CEB35-B0DD-44BC-568D-7C2765DFD687}"/>
                </a:ext>
              </a:extLst>
            </p:cNvPr>
            <p:cNvSpPr/>
            <p:nvPr/>
          </p:nvSpPr>
          <p:spPr>
            <a:xfrm>
              <a:off x="1785743" y="2657507"/>
              <a:ext cx="38491" cy="38524"/>
            </a:xfrm>
            <a:custGeom>
              <a:avLst/>
              <a:gdLst/>
              <a:ahLst/>
              <a:cxnLst/>
              <a:rect l="l" t="t" r="r" b="b"/>
              <a:pathLst>
                <a:path w="1188" h="1189" extrusionOk="0">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702;p48">
              <a:extLst>
                <a:ext uri="{FF2B5EF4-FFF2-40B4-BE49-F238E27FC236}">
                  <a16:creationId xmlns:a16="http://schemas.microsoft.com/office/drawing/2014/main" id="{A81259C0-49C6-871E-DC38-B4BCAADEEC5C}"/>
                </a:ext>
              </a:extLst>
            </p:cNvPr>
            <p:cNvSpPr/>
            <p:nvPr/>
          </p:nvSpPr>
          <p:spPr>
            <a:xfrm>
              <a:off x="1555314" y="2620021"/>
              <a:ext cx="33534" cy="33566"/>
            </a:xfrm>
            <a:custGeom>
              <a:avLst/>
              <a:gdLst/>
              <a:ahLst/>
              <a:cxnLst/>
              <a:rect l="l" t="t" r="r" b="b"/>
              <a:pathLst>
                <a:path w="1035" h="1036" extrusionOk="0">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03;p48">
              <a:extLst>
                <a:ext uri="{FF2B5EF4-FFF2-40B4-BE49-F238E27FC236}">
                  <a16:creationId xmlns:a16="http://schemas.microsoft.com/office/drawing/2014/main" id="{61A91820-2C15-030B-42FE-61638C99A68B}"/>
                </a:ext>
              </a:extLst>
            </p:cNvPr>
            <p:cNvSpPr/>
            <p:nvPr/>
          </p:nvSpPr>
          <p:spPr>
            <a:xfrm>
              <a:off x="1427723" y="2549259"/>
              <a:ext cx="491962" cy="459464"/>
            </a:xfrm>
            <a:custGeom>
              <a:avLst/>
              <a:gdLst/>
              <a:ahLst/>
              <a:cxnLst/>
              <a:rect l="l" t="t" r="r" b="b"/>
              <a:pathLst>
                <a:path w="15184" h="14181" extrusionOk="0">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04;p48">
              <a:extLst>
                <a:ext uri="{FF2B5EF4-FFF2-40B4-BE49-F238E27FC236}">
                  <a16:creationId xmlns:a16="http://schemas.microsoft.com/office/drawing/2014/main" id="{E6A251A0-2B55-1D3F-0CED-8827FB878AA2}"/>
                </a:ext>
              </a:extLst>
            </p:cNvPr>
            <p:cNvSpPr/>
            <p:nvPr/>
          </p:nvSpPr>
          <p:spPr>
            <a:xfrm>
              <a:off x="1591667" y="2876369"/>
              <a:ext cx="19278" cy="19278"/>
            </a:xfrm>
            <a:custGeom>
              <a:avLst/>
              <a:gdLst/>
              <a:ahLst/>
              <a:cxnLst/>
              <a:rect l="l" t="t" r="r" b="b"/>
              <a:pathLst>
                <a:path w="595" h="595" extrusionOk="0">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05;p48">
              <a:extLst>
                <a:ext uri="{FF2B5EF4-FFF2-40B4-BE49-F238E27FC236}">
                  <a16:creationId xmlns:a16="http://schemas.microsoft.com/office/drawing/2014/main" id="{D455277C-6CC1-04B9-4F14-2C5072D05F43}"/>
                </a:ext>
              </a:extLst>
            </p:cNvPr>
            <p:cNvSpPr/>
            <p:nvPr/>
          </p:nvSpPr>
          <p:spPr>
            <a:xfrm>
              <a:off x="1630936" y="2727524"/>
              <a:ext cx="36158" cy="26795"/>
            </a:xfrm>
            <a:custGeom>
              <a:avLst/>
              <a:gdLst/>
              <a:ahLst/>
              <a:cxnLst/>
              <a:rect l="l" t="t" r="r" b="b"/>
              <a:pathLst>
                <a:path w="1116" h="827" extrusionOk="0">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06;p48">
              <a:extLst>
                <a:ext uri="{FF2B5EF4-FFF2-40B4-BE49-F238E27FC236}">
                  <a16:creationId xmlns:a16="http://schemas.microsoft.com/office/drawing/2014/main" id="{E37A8493-D0A6-2EE4-F1CE-82BE621299DF}"/>
                </a:ext>
              </a:extLst>
            </p:cNvPr>
            <p:cNvSpPr/>
            <p:nvPr/>
          </p:nvSpPr>
          <p:spPr>
            <a:xfrm>
              <a:off x="1631066" y="2807163"/>
              <a:ext cx="36061" cy="26730"/>
            </a:xfrm>
            <a:custGeom>
              <a:avLst/>
              <a:gdLst/>
              <a:ahLst/>
              <a:cxnLst/>
              <a:rect l="l" t="t" r="r" b="b"/>
              <a:pathLst>
                <a:path w="1113" h="825" extrusionOk="0">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07;p48">
              <a:extLst>
                <a:ext uri="{FF2B5EF4-FFF2-40B4-BE49-F238E27FC236}">
                  <a16:creationId xmlns:a16="http://schemas.microsoft.com/office/drawing/2014/main" id="{4521C385-BE44-3A83-9D45-D8184A1E9321}"/>
                </a:ext>
              </a:extLst>
            </p:cNvPr>
            <p:cNvSpPr/>
            <p:nvPr/>
          </p:nvSpPr>
          <p:spPr>
            <a:xfrm>
              <a:off x="1674482" y="2763585"/>
              <a:ext cx="28674" cy="34312"/>
            </a:xfrm>
            <a:custGeom>
              <a:avLst/>
              <a:gdLst/>
              <a:ahLst/>
              <a:cxnLst/>
              <a:rect l="l" t="t" r="r" b="b"/>
              <a:pathLst>
                <a:path w="885" h="1059" extrusionOk="0">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08;p48">
              <a:extLst>
                <a:ext uri="{FF2B5EF4-FFF2-40B4-BE49-F238E27FC236}">
                  <a16:creationId xmlns:a16="http://schemas.microsoft.com/office/drawing/2014/main" id="{754B6C4C-4FD8-B3EF-FECE-F631DDD8A42E}"/>
                </a:ext>
              </a:extLst>
            </p:cNvPr>
            <p:cNvSpPr/>
            <p:nvPr/>
          </p:nvSpPr>
          <p:spPr>
            <a:xfrm>
              <a:off x="1594940" y="2763650"/>
              <a:ext cx="28674" cy="34247"/>
            </a:xfrm>
            <a:custGeom>
              <a:avLst/>
              <a:gdLst/>
              <a:ahLst/>
              <a:cxnLst/>
              <a:rect l="l" t="t" r="r" b="b"/>
              <a:pathLst>
                <a:path w="885" h="1057" extrusionOk="0">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09;p48">
              <a:extLst>
                <a:ext uri="{FF2B5EF4-FFF2-40B4-BE49-F238E27FC236}">
                  <a16:creationId xmlns:a16="http://schemas.microsoft.com/office/drawing/2014/main" id="{DC5E4B15-2B15-0DAF-3C38-D67607ED5A8A}"/>
                </a:ext>
              </a:extLst>
            </p:cNvPr>
            <p:cNvSpPr/>
            <p:nvPr/>
          </p:nvSpPr>
          <p:spPr>
            <a:xfrm>
              <a:off x="1568177" y="2699854"/>
              <a:ext cx="161708" cy="161676"/>
            </a:xfrm>
            <a:custGeom>
              <a:avLst/>
              <a:gdLst/>
              <a:ahLst/>
              <a:cxnLst/>
              <a:rect l="l" t="t" r="r" b="b"/>
              <a:pathLst>
                <a:path w="4991" h="4990" extrusionOk="0">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10;p48">
              <a:extLst>
                <a:ext uri="{FF2B5EF4-FFF2-40B4-BE49-F238E27FC236}">
                  <a16:creationId xmlns:a16="http://schemas.microsoft.com/office/drawing/2014/main" id="{64AECB6E-2324-AAFF-951B-5EB78F827723}"/>
                </a:ext>
              </a:extLst>
            </p:cNvPr>
            <p:cNvSpPr/>
            <p:nvPr/>
          </p:nvSpPr>
          <p:spPr>
            <a:xfrm>
              <a:off x="1672084" y="2583927"/>
              <a:ext cx="57802" cy="57769"/>
            </a:xfrm>
            <a:custGeom>
              <a:avLst/>
              <a:gdLst/>
              <a:ahLst/>
              <a:cxnLst/>
              <a:rect l="l" t="t" r="r" b="b"/>
              <a:pathLst>
                <a:path w="1784" h="1783" extrusionOk="0">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11;p48">
              <a:extLst>
                <a:ext uri="{FF2B5EF4-FFF2-40B4-BE49-F238E27FC236}">
                  <a16:creationId xmlns:a16="http://schemas.microsoft.com/office/drawing/2014/main" id="{159F80FD-16FD-6BB3-7C88-CA1CA6504477}"/>
                </a:ext>
              </a:extLst>
            </p:cNvPr>
            <p:cNvSpPr/>
            <p:nvPr/>
          </p:nvSpPr>
          <p:spPr>
            <a:xfrm>
              <a:off x="1741420" y="2583927"/>
              <a:ext cx="57769" cy="57769"/>
            </a:xfrm>
            <a:custGeom>
              <a:avLst/>
              <a:gdLst/>
              <a:ahLst/>
              <a:cxnLst/>
              <a:rect l="l" t="t" r="r" b="b"/>
              <a:pathLst>
                <a:path w="1783" h="1783" extrusionOk="0">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12;p48">
              <a:extLst>
                <a:ext uri="{FF2B5EF4-FFF2-40B4-BE49-F238E27FC236}">
                  <a16:creationId xmlns:a16="http://schemas.microsoft.com/office/drawing/2014/main" id="{DFCC3F69-C74C-A480-C827-91AF8039478A}"/>
                </a:ext>
              </a:extLst>
            </p:cNvPr>
            <p:cNvSpPr/>
            <p:nvPr/>
          </p:nvSpPr>
          <p:spPr>
            <a:xfrm>
              <a:off x="1810691" y="2583927"/>
              <a:ext cx="57737" cy="57769"/>
            </a:xfrm>
            <a:custGeom>
              <a:avLst/>
              <a:gdLst/>
              <a:ahLst/>
              <a:cxnLst/>
              <a:rect l="l" t="t" r="r" b="b"/>
              <a:pathLst>
                <a:path w="1782" h="1783" extrusionOk="0">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13;p48">
              <a:extLst>
                <a:ext uri="{FF2B5EF4-FFF2-40B4-BE49-F238E27FC236}">
                  <a16:creationId xmlns:a16="http://schemas.microsoft.com/office/drawing/2014/main" id="{F4AA63E8-E4DF-4BCA-CD37-BBD9CD353A89}"/>
                </a:ext>
              </a:extLst>
            </p:cNvPr>
            <p:cNvSpPr/>
            <p:nvPr/>
          </p:nvSpPr>
          <p:spPr>
            <a:xfrm>
              <a:off x="1518314" y="2583959"/>
              <a:ext cx="107730" cy="105754"/>
            </a:xfrm>
            <a:custGeom>
              <a:avLst/>
              <a:gdLst/>
              <a:ahLst/>
              <a:cxnLst/>
              <a:rect l="l" t="t" r="r" b="b"/>
              <a:pathLst>
                <a:path w="3325" h="3264" extrusionOk="0">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14;p48">
              <a:extLst>
                <a:ext uri="{FF2B5EF4-FFF2-40B4-BE49-F238E27FC236}">
                  <a16:creationId xmlns:a16="http://schemas.microsoft.com/office/drawing/2014/main" id="{223780B6-2731-CEF0-7FE2-C2DE54F39638}"/>
                </a:ext>
              </a:extLst>
            </p:cNvPr>
            <p:cNvSpPr/>
            <p:nvPr/>
          </p:nvSpPr>
          <p:spPr>
            <a:xfrm>
              <a:off x="1706784" y="2647885"/>
              <a:ext cx="57737" cy="57769"/>
            </a:xfrm>
            <a:custGeom>
              <a:avLst/>
              <a:gdLst/>
              <a:ahLst/>
              <a:cxnLst/>
              <a:rect l="l" t="t" r="r" b="b"/>
              <a:pathLst>
                <a:path w="1782" h="1783" extrusionOk="0">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15;p48">
              <a:extLst>
                <a:ext uri="{FF2B5EF4-FFF2-40B4-BE49-F238E27FC236}">
                  <a16:creationId xmlns:a16="http://schemas.microsoft.com/office/drawing/2014/main" id="{4B90B8F2-D632-5355-01E9-B0C543006B22}"/>
                </a:ext>
              </a:extLst>
            </p:cNvPr>
            <p:cNvSpPr/>
            <p:nvPr/>
          </p:nvSpPr>
          <p:spPr>
            <a:xfrm>
              <a:off x="1776056" y="2647885"/>
              <a:ext cx="57737" cy="57769"/>
            </a:xfrm>
            <a:custGeom>
              <a:avLst/>
              <a:gdLst/>
              <a:ahLst/>
              <a:cxnLst/>
              <a:rect l="l" t="t" r="r" b="b"/>
              <a:pathLst>
                <a:path w="1782" h="1783" extrusionOk="0">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16;p48">
              <a:extLst>
                <a:ext uri="{FF2B5EF4-FFF2-40B4-BE49-F238E27FC236}">
                  <a16:creationId xmlns:a16="http://schemas.microsoft.com/office/drawing/2014/main" id="{6D0F898F-F968-38CE-AA20-657A7C28B44E}"/>
                </a:ext>
              </a:extLst>
            </p:cNvPr>
            <p:cNvSpPr/>
            <p:nvPr/>
          </p:nvSpPr>
          <p:spPr>
            <a:xfrm>
              <a:off x="1638258" y="2770551"/>
              <a:ext cx="21902" cy="19278"/>
            </a:xfrm>
            <a:custGeom>
              <a:avLst/>
              <a:gdLst/>
              <a:ahLst/>
              <a:cxnLst/>
              <a:rect l="l" t="t" r="r" b="b"/>
              <a:pathLst>
                <a:path w="676" h="595" extrusionOk="0">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17;p48">
              <a:extLst>
                <a:ext uri="{FF2B5EF4-FFF2-40B4-BE49-F238E27FC236}">
                  <a16:creationId xmlns:a16="http://schemas.microsoft.com/office/drawing/2014/main" id="{D5303E1C-4E40-4464-9A6A-F8824E26E132}"/>
                </a:ext>
              </a:extLst>
            </p:cNvPr>
            <p:cNvSpPr/>
            <p:nvPr/>
          </p:nvSpPr>
          <p:spPr>
            <a:xfrm>
              <a:off x="1848696" y="2667163"/>
              <a:ext cx="19278" cy="79704"/>
            </a:xfrm>
            <a:custGeom>
              <a:avLst/>
              <a:gdLst/>
              <a:ahLst/>
              <a:cxnLst/>
              <a:rect l="l" t="t" r="r" b="b"/>
              <a:pathLst>
                <a:path w="595" h="2460" extrusionOk="0">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18;p48">
              <a:extLst>
                <a:ext uri="{FF2B5EF4-FFF2-40B4-BE49-F238E27FC236}">
                  <a16:creationId xmlns:a16="http://schemas.microsoft.com/office/drawing/2014/main" id="{02B3173A-C1F8-6C42-BE7B-6781221B7C5D}"/>
                </a:ext>
              </a:extLst>
            </p:cNvPr>
            <p:cNvSpPr/>
            <p:nvPr/>
          </p:nvSpPr>
          <p:spPr>
            <a:xfrm>
              <a:off x="1849182" y="2761738"/>
              <a:ext cx="19310" cy="19310"/>
            </a:xfrm>
            <a:custGeom>
              <a:avLst/>
              <a:gdLst/>
              <a:ahLst/>
              <a:cxnLst/>
              <a:rect l="l" t="t" r="r" b="b"/>
              <a:pathLst>
                <a:path w="596" h="596" extrusionOk="0">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18192005"/>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073EF1F-E16C-8ECF-BE22-8FB9AEBC2363}"/>
              </a:ext>
            </a:extLst>
          </p:cNvPr>
          <p:cNvSpPr/>
          <p:nvPr/>
        </p:nvSpPr>
        <p:spPr>
          <a:xfrm>
            <a:off x="2429797" y="1825457"/>
            <a:ext cx="7075150" cy="27465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871694" y="2096075"/>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6" name="TextBox 75"/>
          <p:cNvSpPr txBox="1"/>
          <p:nvPr/>
        </p:nvSpPr>
        <p:spPr>
          <a:xfrm>
            <a:off x="871694" y="3026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8" name="TextBox 87"/>
          <p:cNvSpPr txBox="1"/>
          <p:nvPr/>
        </p:nvSpPr>
        <p:spPr>
          <a:xfrm>
            <a:off x="871694" y="4887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04</a:t>
            </a:r>
            <a:endParaRPr lang="en-US" altLang="ko-KR" sz="3733" b="1" dirty="0">
              <a:solidFill>
                <a:prstClr val="white"/>
              </a:solidFill>
              <a:latin typeface="HungHau" panose="02000503050000020004" pitchFamily="50" charset="0"/>
              <a:cs typeface="Arial" pitchFamily="34" charset="0"/>
            </a:endParaRPr>
          </a:p>
        </p:txBody>
      </p:sp>
      <p:sp>
        <p:nvSpPr>
          <p:cNvPr id="30" name="TextBox 29"/>
          <p:cNvSpPr txBox="1"/>
          <p:nvPr/>
        </p:nvSpPr>
        <p:spPr>
          <a:xfrm>
            <a:off x="871694" y="5815791"/>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05</a:t>
            </a:r>
            <a:endParaRPr lang="en-US" altLang="ko-KR" sz="3733" b="1" dirty="0">
              <a:solidFill>
                <a:prstClr val="white"/>
              </a:solidFill>
              <a:latin typeface="HungHau" panose="02000503050000020004" pitchFamily="50" charset="0"/>
              <a:cs typeface="Arial" pitchFamily="34" charset="0"/>
            </a:endParaRPr>
          </a:p>
        </p:txBody>
      </p:sp>
      <p:sp>
        <p:nvSpPr>
          <p:cNvPr id="2" name="Date Placeholder 1"/>
          <p:cNvSpPr>
            <a:spLocks noGrp="1"/>
          </p:cNvSpPr>
          <p:nvPr>
            <p:ph type="dt" sz="half" idx="10"/>
          </p:nvPr>
        </p:nvSpPr>
        <p:spPr/>
        <p:txBody>
          <a:bodyPr/>
          <a:lstStyle/>
          <a:p>
            <a:fld id="{BCB7DAB8-CF50-41D1-AA31-FD20A6EDB090}" type="datetime1">
              <a:rPr lang="en-US" smtClean="0">
                <a:solidFill>
                  <a:prstClr val="black">
                    <a:tint val="75000"/>
                  </a:prstClr>
                </a:solidFill>
              </a:rPr>
              <a:t>12/24/2024</a:t>
            </a:fld>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6</a:t>
            </a:fld>
            <a:endParaRPr lang="en-US">
              <a:solidFill>
                <a:prstClr val="black">
                  <a:tint val="75000"/>
                </a:prstClr>
              </a:solidFill>
            </a:endParaRPr>
          </a:p>
        </p:txBody>
      </p:sp>
      <p:pic>
        <p:nvPicPr>
          <p:cNvPr id="7" name="Picture 6">
            <a:extLst>
              <a:ext uri="{FF2B5EF4-FFF2-40B4-BE49-F238E27FC236}">
                <a16:creationId xmlns:a16="http://schemas.microsoft.com/office/drawing/2014/main" id="{3F2418DE-2478-E565-8FEE-82E9F117EA1F}"/>
              </a:ext>
            </a:extLst>
          </p:cNvPr>
          <p:cNvPicPr>
            <a:picLocks noChangeAspect="1"/>
          </p:cNvPicPr>
          <p:nvPr/>
        </p:nvPicPr>
        <p:blipFill>
          <a:blip r:embed="rId2"/>
          <a:stretch>
            <a:fillRect/>
          </a:stretch>
        </p:blipFill>
        <p:spPr>
          <a:xfrm>
            <a:off x="2209800" y="258047"/>
            <a:ext cx="4477375" cy="714475"/>
          </a:xfrm>
          <a:prstGeom prst="rect">
            <a:avLst/>
          </a:prstGeom>
        </p:spPr>
      </p:pic>
      <p:sp>
        <p:nvSpPr>
          <p:cNvPr id="5" name="Rectangle 2">
            <a:extLst>
              <a:ext uri="{FF2B5EF4-FFF2-40B4-BE49-F238E27FC236}">
                <a16:creationId xmlns:a16="http://schemas.microsoft.com/office/drawing/2014/main" id="{7BC0A07C-AD68-FC07-AD58-4E0E61916206}"/>
              </a:ext>
            </a:extLst>
          </p:cNvPr>
          <p:cNvSpPr/>
          <p:nvPr/>
        </p:nvSpPr>
        <p:spPr>
          <a:xfrm>
            <a:off x="2610853" y="244278"/>
            <a:ext cx="8569888"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a:solidFill>
                  <a:schemeClr val="tx1"/>
                </a:solidFill>
                <a:latin typeface="Cambria" panose="02040503050406030204" pitchFamily="18" charset="0"/>
              </a:rPr>
              <a:t>3. </a:t>
            </a:r>
            <a:r>
              <a:rPr lang="en-US" altLang="ko-KR" sz="3600" dirty="0" err="1">
                <a:solidFill>
                  <a:schemeClr val="tx1"/>
                </a:solidFill>
                <a:latin typeface="Cambria" panose="02040503050406030204" pitchFamily="18" charset="0"/>
              </a:rPr>
              <a:t>Công</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nghệ</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sử</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dụng</a:t>
            </a:r>
            <a:endParaRPr lang="en-US" altLang="ko-KR" sz="3600" dirty="0">
              <a:solidFill>
                <a:schemeClr val="tx1"/>
              </a:solidFill>
              <a:latin typeface="Cambria" panose="02040503050406030204" pitchFamily="18" charset="0"/>
            </a:endParaRPr>
          </a:p>
        </p:txBody>
      </p:sp>
      <p:sp>
        <p:nvSpPr>
          <p:cNvPr id="8" name="Rectangles 7">
            <a:extLst>
              <a:ext uri="{FF2B5EF4-FFF2-40B4-BE49-F238E27FC236}">
                <a16:creationId xmlns:a16="http://schemas.microsoft.com/office/drawing/2014/main" id="{59D5569E-70B0-E39A-99FF-65D7ED0615AF}"/>
              </a:ext>
            </a:extLst>
          </p:cNvPr>
          <p:cNvSpPr/>
          <p:nvPr/>
        </p:nvSpPr>
        <p:spPr>
          <a:xfrm>
            <a:off x="939076" y="2176410"/>
            <a:ext cx="3117889" cy="2972024"/>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9" name="Text Box 1">
            <a:extLst>
              <a:ext uri="{FF2B5EF4-FFF2-40B4-BE49-F238E27FC236}">
                <a16:creationId xmlns:a16="http://schemas.microsoft.com/office/drawing/2014/main" id="{5648EDD5-5597-B51B-1A23-9C1C45B5AFA9}"/>
              </a:ext>
            </a:extLst>
          </p:cNvPr>
          <p:cNvSpPr txBox="1"/>
          <p:nvPr/>
        </p:nvSpPr>
        <p:spPr>
          <a:xfrm>
            <a:off x="939075" y="2161303"/>
            <a:ext cx="3117888" cy="338554"/>
          </a:xfrm>
          <a:prstGeom prst="rect">
            <a:avLst/>
          </a:prstGeom>
        </p:spPr>
        <p:style>
          <a:lnRef idx="1">
            <a:schemeClr val="accent4"/>
          </a:lnRef>
          <a:fillRef idx="2">
            <a:schemeClr val="accent4"/>
          </a:fillRef>
          <a:effectRef idx="1">
            <a:schemeClr val="accent4"/>
          </a:effectRef>
          <a:fontRef idx="minor">
            <a:schemeClr val="dk1"/>
          </a:fontRef>
        </p:style>
        <p:txBody>
          <a:bodyPr wrap="square" rtlCol="0" anchor="t">
            <a:spAutoFit/>
            <a:scene3d>
              <a:camera prst="orthographicFront"/>
              <a:lightRig rig="threePt" dir="t"/>
            </a:scene3d>
          </a:bodyPr>
          <a:lstStyle/>
          <a:p>
            <a:pPr marL="0" lvl="0" indent="0" algn="l" rtl="0">
              <a:spcBef>
                <a:spcPts val="0"/>
              </a:spcBef>
              <a:spcAft>
                <a:spcPts val="0"/>
              </a:spcAft>
              <a:buNone/>
            </a:pPr>
            <a:r>
              <a:rPr lang="en-US" altLang="en-GB" sz="1600" dirty="0">
                <a:ln>
                  <a:solidFill>
                    <a:schemeClr val="tx1"/>
                  </a:solidFill>
                </a:ln>
                <a:solidFill>
                  <a:schemeClr val="tx1"/>
                </a:solidFill>
                <a:effectLst>
                  <a:outerShdw blurRad="38100" dist="19050" dir="2700000" algn="tl" rotWithShape="0">
                    <a:schemeClr val="dk1">
                      <a:alpha val="40000"/>
                    </a:schemeClr>
                  </a:outerShdw>
                </a:effectLst>
                <a:sym typeface="+mn-ea"/>
              </a:rPr>
              <a:t>FE: ReactJS</a:t>
            </a:r>
          </a:p>
        </p:txBody>
      </p:sp>
      <p:pic>
        <p:nvPicPr>
          <p:cNvPr id="2052" name="Picture 4" descr="ReactJS - Pragim Tech">
            <a:extLst>
              <a:ext uri="{FF2B5EF4-FFF2-40B4-BE49-F238E27FC236}">
                <a16:creationId xmlns:a16="http://schemas.microsoft.com/office/drawing/2014/main" id="{2CD895AF-2294-C896-3C72-8DD368FF190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42045" y="2872256"/>
            <a:ext cx="2249407" cy="213206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s 8">
            <a:extLst>
              <a:ext uri="{FF2B5EF4-FFF2-40B4-BE49-F238E27FC236}">
                <a16:creationId xmlns:a16="http://schemas.microsoft.com/office/drawing/2014/main" id="{30452B9B-4460-5D02-8F76-E57D8772E27E}"/>
              </a:ext>
            </a:extLst>
          </p:cNvPr>
          <p:cNvSpPr/>
          <p:nvPr/>
        </p:nvSpPr>
        <p:spPr>
          <a:xfrm>
            <a:off x="4394340" y="2176410"/>
            <a:ext cx="3222508" cy="2972024"/>
          </a:xfrm>
          <a:prstGeom prst="rect">
            <a:avLst/>
          </a:prstGeom>
          <a:solidFill>
            <a:schemeClr val="accent5">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5" name="Text Box 9">
            <a:extLst>
              <a:ext uri="{FF2B5EF4-FFF2-40B4-BE49-F238E27FC236}">
                <a16:creationId xmlns:a16="http://schemas.microsoft.com/office/drawing/2014/main" id="{18E02CE2-E55E-A42E-DC76-AB94F910267A}"/>
              </a:ext>
            </a:extLst>
          </p:cNvPr>
          <p:cNvSpPr txBox="1"/>
          <p:nvPr/>
        </p:nvSpPr>
        <p:spPr>
          <a:xfrm>
            <a:off x="4394339" y="2176410"/>
            <a:ext cx="3222508" cy="338554"/>
          </a:xfrm>
          <a:prstGeom prst="rect">
            <a:avLst/>
          </a:prstGeom>
        </p:spPr>
        <p:style>
          <a:lnRef idx="1">
            <a:schemeClr val="accent4"/>
          </a:lnRef>
          <a:fillRef idx="2">
            <a:schemeClr val="accent4"/>
          </a:fillRef>
          <a:effectRef idx="1">
            <a:schemeClr val="accent4"/>
          </a:effectRef>
          <a:fontRef idx="minor">
            <a:schemeClr val="dk1"/>
          </a:fontRef>
        </p:style>
        <p:txBody>
          <a:bodyPr wrap="square" rtlCol="0" anchor="t">
            <a:spAutoFit/>
            <a:scene3d>
              <a:camera prst="orthographicFront"/>
              <a:lightRig rig="threePt" dir="t"/>
            </a:scene3d>
          </a:bodyPr>
          <a:lstStyle/>
          <a:p>
            <a:pPr marL="0" lvl="0" indent="0" algn="l" rtl="0">
              <a:spcBef>
                <a:spcPts val="0"/>
              </a:spcBef>
              <a:spcAft>
                <a:spcPts val="0"/>
              </a:spcAft>
              <a:buNone/>
            </a:pPr>
            <a:r>
              <a:rPr lang="en-US" altLang="en-GB" sz="1600" dirty="0">
                <a:ln>
                  <a:solidFill>
                    <a:schemeClr val="tx1"/>
                  </a:solidFill>
                </a:ln>
                <a:solidFill>
                  <a:schemeClr val="tx1"/>
                </a:solidFill>
                <a:effectLst>
                  <a:outerShdw blurRad="38100" dist="19050" dir="2700000" algn="tl" rotWithShape="0">
                    <a:schemeClr val="dk1">
                      <a:alpha val="40000"/>
                    </a:schemeClr>
                  </a:outerShdw>
                </a:effectLst>
                <a:sym typeface="+mn-ea"/>
              </a:rPr>
              <a:t>Backend: C# (NetCore6WebAPI)</a:t>
            </a:r>
          </a:p>
        </p:txBody>
      </p:sp>
      <p:sp>
        <p:nvSpPr>
          <p:cNvPr id="17" name="AutoShape 6" descr="Mahdi Karimipour | Complete Guide to Asp.Net Core API Setup with Azure">
            <a:extLst>
              <a:ext uri="{FF2B5EF4-FFF2-40B4-BE49-F238E27FC236}">
                <a16:creationId xmlns:a16="http://schemas.microsoft.com/office/drawing/2014/main" id="{E0BA43D4-DF0C-7C1D-0196-AA50B4813D4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9" name="Picture 18">
            <a:extLst>
              <a:ext uri="{FF2B5EF4-FFF2-40B4-BE49-F238E27FC236}">
                <a16:creationId xmlns:a16="http://schemas.microsoft.com/office/drawing/2014/main" id="{927720E3-7795-4367-6CF9-E587A299560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19125" y="3088742"/>
            <a:ext cx="1791878" cy="1708457"/>
          </a:xfrm>
          <a:prstGeom prst="rect">
            <a:avLst/>
          </a:prstGeom>
        </p:spPr>
      </p:pic>
      <p:sp>
        <p:nvSpPr>
          <p:cNvPr id="20" name="Rectangles 8">
            <a:extLst>
              <a:ext uri="{FF2B5EF4-FFF2-40B4-BE49-F238E27FC236}">
                <a16:creationId xmlns:a16="http://schemas.microsoft.com/office/drawing/2014/main" id="{3DA13973-C097-758F-14C5-CB3B11EF21DA}"/>
              </a:ext>
            </a:extLst>
          </p:cNvPr>
          <p:cNvSpPr/>
          <p:nvPr/>
        </p:nvSpPr>
        <p:spPr>
          <a:xfrm>
            <a:off x="7954222" y="2176410"/>
            <a:ext cx="3222508" cy="2972024"/>
          </a:xfrm>
          <a:prstGeom prst="rect">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21" name="Text Box 9">
            <a:extLst>
              <a:ext uri="{FF2B5EF4-FFF2-40B4-BE49-F238E27FC236}">
                <a16:creationId xmlns:a16="http://schemas.microsoft.com/office/drawing/2014/main" id="{A112001C-DCA4-397E-1D20-DA501FF35CF3}"/>
              </a:ext>
            </a:extLst>
          </p:cNvPr>
          <p:cNvSpPr txBox="1"/>
          <p:nvPr/>
        </p:nvSpPr>
        <p:spPr>
          <a:xfrm>
            <a:off x="7954221" y="2177779"/>
            <a:ext cx="3222508" cy="33718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nchor="t">
            <a:spAutoFit/>
            <a:scene3d>
              <a:camera prst="orthographicFront"/>
              <a:lightRig rig="threePt" dir="t"/>
            </a:scene3d>
          </a:bodyPr>
          <a:lstStyle/>
          <a:p>
            <a:pPr marL="0" lvl="0" indent="0" algn="l" rtl="0">
              <a:spcBef>
                <a:spcPts val="0"/>
              </a:spcBef>
              <a:spcAft>
                <a:spcPts val="0"/>
              </a:spcAft>
              <a:buNone/>
            </a:pPr>
            <a:r>
              <a:rPr lang="en-US" altLang="en-GB" sz="1600" dirty="0">
                <a:ln>
                  <a:solidFill>
                    <a:schemeClr val="tx1"/>
                  </a:solidFill>
                </a:ln>
                <a:solidFill>
                  <a:schemeClr val="tx1"/>
                </a:solidFill>
                <a:effectLst>
                  <a:outerShdw blurRad="38100" dist="19050" dir="2700000" algn="tl" rotWithShape="0">
                    <a:schemeClr val="dk1">
                      <a:alpha val="40000"/>
                    </a:schemeClr>
                  </a:outerShdw>
                </a:effectLst>
                <a:sym typeface="+mn-ea"/>
              </a:rPr>
              <a:t>Database: SQL Server</a:t>
            </a:r>
          </a:p>
        </p:txBody>
      </p:sp>
      <p:pic>
        <p:nvPicPr>
          <p:cNvPr id="2056" name="Picture 8" descr="Microsoft SQL Server - Select Distinct Limited">
            <a:extLst>
              <a:ext uri="{FF2B5EF4-FFF2-40B4-BE49-F238E27FC236}">
                <a16:creationId xmlns:a16="http://schemas.microsoft.com/office/drawing/2014/main" id="{F430C6EC-91B4-D871-8B8E-3581F030307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54221" y="2939326"/>
            <a:ext cx="3222507" cy="195484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C623E867-FAC1-FC7C-8C2F-AB0F34E2AC72}"/>
              </a:ext>
            </a:extLst>
          </p:cNvPr>
          <p:cNvPicPr>
            <a:picLocks noChangeAspect="1"/>
          </p:cNvPicPr>
          <p:nvPr/>
        </p:nvPicPr>
        <p:blipFill>
          <a:blip r:embed="rId6"/>
          <a:stretch>
            <a:fillRect/>
          </a:stretch>
        </p:blipFill>
        <p:spPr>
          <a:xfrm>
            <a:off x="638355" y="133471"/>
            <a:ext cx="1854679" cy="894691"/>
          </a:xfrm>
          <a:prstGeom prst="rect">
            <a:avLst/>
          </a:prstGeom>
        </p:spPr>
      </p:pic>
    </p:spTree>
    <p:extLst>
      <p:ext uri="{BB962C8B-B14F-4D97-AF65-F5344CB8AC3E}">
        <p14:creationId xmlns:p14="http://schemas.microsoft.com/office/powerpoint/2010/main" val="3642178044"/>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804337" y="2835723"/>
            <a:ext cx="8941936" cy="86317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5400" b="1" dirty="0" err="1">
                <a:solidFill>
                  <a:srgbClr val="5B9BD5">
                    <a:lumMod val="75000"/>
                  </a:srgbClr>
                </a:solidFill>
                <a:latin typeface="HungHau" panose="02000503050000020004" pitchFamily="50" charset="0"/>
              </a:rPr>
              <a:t>Trân</a:t>
            </a:r>
            <a:r>
              <a:rPr lang="en-US" sz="5400" b="1" dirty="0">
                <a:solidFill>
                  <a:srgbClr val="5B9BD5">
                    <a:lumMod val="75000"/>
                  </a:srgbClr>
                </a:solidFill>
                <a:latin typeface="HungHau" panose="02000503050000020004" pitchFamily="50" charset="0"/>
              </a:rPr>
              <a:t> </a:t>
            </a:r>
            <a:r>
              <a:rPr lang="en-US" sz="5400" b="1" dirty="0" err="1">
                <a:solidFill>
                  <a:srgbClr val="5B9BD5">
                    <a:lumMod val="75000"/>
                  </a:srgbClr>
                </a:solidFill>
                <a:latin typeface="HungHau" panose="02000503050000020004" pitchFamily="50" charset="0"/>
              </a:rPr>
              <a:t>trọng</a:t>
            </a:r>
            <a:r>
              <a:rPr lang="en-US" sz="5400" b="1" dirty="0">
                <a:solidFill>
                  <a:srgbClr val="5B9BD5">
                    <a:lumMod val="75000"/>
                  </a:srgbClr>
                </a:solidFill>
                <a:latin typeface="HungHau" panose="02000503050000020004" pitchFamily="50" charset="0"/>
              </a:rPr>
              <a:t> </a:t>
            </a:r>
            <a:r>
              <a:rPr lang="en-US" sz="5400" b="1" dirty="0" err="1">
                <a:solidFill>
                  <a:srgbClr val="5B9BD5">
                    <a:lumMod val="75000"/>
                  </a:srgbClr>
                </a:solidFill>
                <a:latin typeface="HungHau" panose="02000503050000020004" pitchFamily="50" charset="0"/>
              </a:rPr>
              <a:t>cảm</a:t>
            </a:r>
            <a:r>
              <a:rPr lang="en-US" sz="5400" b="1" dirty="0">
                <a:solidFill>
                  <a:srgbClr val="5B9BD5">
                    <a:lumMod val="75000"/>
                  </a:srgbClr>
                </a:solidFill>
                <a:latin typeface="HungHau" panose="02000503050000020004" pitchFamily="50" charset="0"/>
              </a:rPr>
              <a:t> </a:t>
            </a:r>
            <a:r>
              <a:rPr lang="en-US" sz="5400" b="1" dirty="0" err="1">
                <a:solidFill>
                  <a:srgbClr val="5B9BD5">
                    <a:lumMod val="75000"/>
                  </a:srgbClr>
                </a:solidFill>
                <a:latin typeface="HungHau" panose="02000503050000020004" pitchFamily="50" charset="0"/>
              </a:rPr>
              <a:t>ơn</a:t>
            </a:r>
            <a:r>
              <a:rPr lang="en-US" sz="5400" b="1" dirty="0">
                <a:solidFill>
                  <a:srgbClr val="5B9BD5">
                    <a:lumMod val="75000"/>
                  </a:srgbClr>
                </a:solidFill>
                <a:latin typeface="HungHau" panose="02000503050000020004" pitchFamily="50" charset="0"/>
              </a:rPr>
              <a:t>!</a:t>
            </a:r>
            <a:endParaRPr lang="en-US" sz="5400" b="1" dirty="0">
              <a:solidFill>
                <a:srgbClr val="C00000"/>
              </a:solidFill>
              <a:latin typeface="HungHau" panose="02000503050000020004" pitchFamily="50" charset="0"/>
            </a:endParaRPr>
          </a:p>
        </p:txBody>
      </p:sp>
      <p:sp>
        <p:nvSpPr>
          <p:cNvPr id="2" name="Date Placeholder 1"/>
          <p:cNvSpPr>
            <a:spLocks noGrp="1"/>
          </p:cNvSpPr>
          <p:nvPr>
            <p:ph type="dt" sz="half" idx="10"/>
          </p:nvPr>
        </p:nvSpPr>
        <p:spPr/>
        <p:txBody>
          <a:bodyPr/>
          <a:lstStyle/>
          <a:p>
            <a:fld id="{B14DE28E-6DD0-4268-8AF2-C4703D2997AD}" type="datetime1">
              <a:rPr lang="en-US" smtClean="0">
                <a:solidFill>
                  <a:prstClr val="black">
                    <a:tint val="75000"/>
                  </a:prstClr>
                </a:solidFill>
              </a:rPr>
              <a:t>12/24/2024</a:t>
            </a:fld>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AF79755-D130-4BAC-AAD4-4C9673B0731C}" type="slidenum">
              <a:rPr lang="en-US" smtClean="0">
                <a:solidFill>
                  <a:prstClr val="black">
                    <a:tint val="75000"/>
                  </a:prstClr>
                </a:solidFill>
              </a:rPr>
              <a:pPr/>
              <a:t>7</a:t>
            </a:fld>
            <a:endParaRPr lang="en-US">
              <a:solidFill>
                <a:prstClr val="black">
                  <a:tint val="75000"/>
                </a:prstClr>
              </a:solidFill>
            </a:endParaRPr>
          </a:p>
        </p:txBody>
      </p:sp>
      <p:sp>
        <p:nvSpPr>
          <p:cNvPr id="7" name="Title 1">
            <a:extLst>
              <a:ext uri="{FF2B5EF4-FFF2-40B4-BE49-F238E27FC236}">
                <a16:creationId xmlns:a16="http://schemas.microsoft.com/office/drawing/2014/main" id="{91C1EF2B-FEE6-7E45-A112-D8AEDD19E171}"/>
              </a:ext>
            </a:extLst>
          </p:cNvPr>
          <p:cNvSpPr txBox="1">
            <a:spLocks/>
          </p:cNvSpPr>
          <p:nvPr/>
        </p:nvSpPr>
        <p:spPr>
          <a:xfrm>
            <a:off x="1625032" y="1668837"/>
            <a:ext cx="8941936" cy="3732362"/>
          </a:xfrm>
          <a:prstGeom prst="rect">
            <a:avLst/>
          </a:prstGeom>
          <a:solidFill>
            <a:schemeClr val="bg1"/>
          </a:solid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vi-VN" sz="5400" b="1" dirty="0">
                <a:solidFill>
                  <a:srgbClr val="5B9BD5">
                    <a:lumMod val="75000"/>
                  </a:srgbClr>
                </a:solidFill>
                <a:latin typeface="Cambria" panose="02040503050406030204" pitchFamily="18" charset="0"/>
              </a:rPr>
              <a:t>DEMO</a:t>
            </a:r>
            <a:endParaRPr lang="en-US" sz="5400" b="1" dirty="0">
              <a:solidFill>
                <a:srgbClr val="C00000"/>
              </a:solidFill>
              <a:latin typeface="Cambria" panose="02040503050406030204" pitchFamily="18" charset="0"/>
            </a:endParaRPr>
          </a:p>
        </p:txBody>
      </p:sp>
      <p:pic>
        <p:nvPicPr>
          <p:cNvPr id="9" name="Picture 8">
            <a:extLst>
              <a:ext uri="{FF2B5EF4-FFF2-40B4-BE49-F238E27FC236}">
                <a16:creationId xmlns:a16="http://schemas.microsoft.com/office/drawing/2014/main" id="{2A7167B0-2DE7-2FE7-CAF4-B78339ED80D0}"/>
              </a:ext>
            </a:extLst>
          </p:cNvPr>
          <p:cNvPicPr>
            <a:picLocks noChangeAspect="1"/>
          </p:cNvPicPr>
          <p:nvPr/>
        </p:nvPicPr>
        <p:blipFill>
          <a:blip r:embed="rId2"/>
          <a:stretch>
            <a:fillRect/>
          </a:stretch>
        </p:blipFill>
        <p:spPr>
          <a:xfrm>
            <a:off x="2209800" y="202544"/>
            <a:ext cx="8941936" cy="844411"/>
          </a:xfrm>
          <a:prstGeom prst="rect">
            <a:avLst/>
          </a:prstGeom>
        </p:spPr>
      </p:pic>
      <p:pic>
        <p:nvPicPr>
          <p:cNvPr id="8" name="Picture 7">
            <a:extLst>
              <a:ext uri="{FF2B5EF4-FFF2-40B4-BE49-F238E27FC236}">
                <a16:creationId xmlns:a16="http://schemas.microsoft.com/office/drawing/2014/main" id="{467BA233-0A46-0AC1-5BD7-5E8D187E8142}"/>
              </a:ext>
            </a:extLst>
          </p:cNvPr>
          <p:cNvPicPr>
            <a:picLocks noChangeAspect="1"/>
          </p:cNvPicPr>
          <p:nvPr/>
        </p:nvPicPr>
        <p:blipFill>
          <a:blip r:embed="rId3"/>
          <a:stretch>
            <a:fillRect/>
          </a:stretch>
        </p:blipFill>
        <p:spPr>
          <a:xfrm>
            <a:off x="638355" y="133471"/>
            <a:ext cx="1854679" cy="894691"/>
          </a:xfrm>
          <a:prstGeom prst="rect">
            <a:avLst/>
          </a:prstGeom>
        </p:spPr>
      </p:pic>
    </p:spTree>
    <p:extLst>
      <p:ext uri="{BB962C8B-B14F-4D97-AF65-F5344CB8AC3E}">
        <p14:creationId xmlns:p14="http://schemas.microsoft.com/office/powerpoint/2010/main" val="2253862422"/>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TextBox 69"/>
          <p:cNvSpPr txBox="1"/>
          <p:nvPr/>
        </p:nvSpPr>
        <p:spPr>
          <a:xfrm>
            <a:off x="871694" y="2096075"/>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6" name="TextBox 75"/>
          <p:cNvSpPr txBox="1"/>
          <p:nvPr/>
        </p:nvSpPr>
        <p:spPr>
          <a:xfrm>
            <a:off x="871694" y="3026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8" name="TextBox 87"/>
          <p:cNvSpPr txBox="1"/>
          <p:nvPr/>
        </p:nvSpPr>
        <p:spPr>
          <a:xfrm>
            <a:off x="871694" y="4887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04</a:t>
            </a:r>
            <a:endParaRPr lang="en-US" altLang="ko-KR" sz="3733" b="1" dirty="0">
              <a:solidFill>
                <a:prstClr val="white"/>
              </a:solidFill>
              <a:latin typeface="HungHau" panose="02000503050000020004" pitchFamily="50" charset="0"/>
              <a:cs typeface="Arial" pitchFamily="34" charset="0"/>
            </a:endParaRPr>
          </a:p>
        </p:txBody>
      </p:sp>
      <p:sp>
        <p:nvSpPr>
          <p:cNvPr id="30" name="TextBox 29"/>
          <p:cNvSpPr txBox="1"/>
          <p:nvPr/>
        </p:nvSpPr>
        <p:spPr>
          <a:xfrm>
            <a:off x="871694" y="5815791"/>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05</a:t>
            </a:r>
            <a:endParaRPr lang="en-US" altLang="ko-KR" sz="3733" b="1" dirty="0">
              <a:solidFill>
                <a:prstClr val="white"/>
              </a:solidFill>
              <a:latin typeface="HungHau" panose="02000503050000020004" pitchFamily="50" charset="0"/>
              <a:cs typeface="Arial" pitchFamily="34" charset="0"/>
            </a:endParaRPr>
          </a:p>
        </p:txBody>
      </p:sp>
      <p:sp>
        <p:nvSpPr>
          <p:cNvPr id="2" name="Date Placeholder 1"/>
          <p:cNvSpPr>
            <a:spLocks noGrp="1"/>
          </p:cNvSpPr>
          <p:nvPr>
            <p:ph type="dt" sz="half" idx="10"/>
          </p:nvPr>
        </p:nvSpPr>
        <p:spPr/>
        <p:txBody>
          <a:bodyPr/>
          <a:lstStyle/>
          <a:p>
            <a:fld id="{BCB7DAB8-CF50-41D1-AA31-FD20A6EDB090}" type="datetime1">
              <a:rPr lang="en-US" smtClean="0">
                <a:solidFill>
                  <a:prstClr val="black">
                    <a:tint val="75000"/>
                  </a:prstClr>
                </a:solidFill>
              </a:rPr>
              <a:t>12/24/2024</a:t>
            </a:fld>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8</a:t>
            </a:fld>
            <a:endParaRPr lang="en-US">
              <a:solidFill>
                <a:prstClr val="black">
                  <a:tint val="75000"/>
                </a:prstClr>
              </a:solidFill>
            </a:endParaRPr>
          </a:p>
        </p:txBody>
      </p:sp>
      <p:pic>
        <p:nvPicPr>
          <p:cNvPr id="7" name="Picture 6">
            <a:extLst>
              <a:ext uri="{FF2B5EF4-FFF2-40B4-BE49-F238E27FC236}">
                <a16:creationId xmlns:a16="http://schemas.microsoft.com/office/drawing/2014/main" id="{3F2418DE-2478-E565-8FEE-82E9F117EA1F}"/>
              </a:ext>
            </a:extLst>
          </p:cNvPr>
          <p:cNvPicPr>
            <a:picLocks noChangeAspect="1"/>
          </p:cNvPicPr>
          <p:nvPr/>
        </p:nvPicPr>
        <p:blipFill>
          <a:blip r:embed="rId2"/>
          <a:stretch>
            <a:fillRect/>
          </a:stretch>
        </p:blipFill>
        <p:spPr>
          <a:xfrm>
            <a:off x="2209800" y="258047"/>
            <a:ext cx="4477375" cy="714475"/>
          </a:xfrm>
          <a:prstGeom prst="rect">
            <a:avLst/>
          </a:prstGeom>
        </p:spPr>
      </p:pic>
      <p:sp>
        <p:nvSpPr>
          <p:cNvPr id="9" name="Rectangle 2">
            <a:extLst>
              <a:ext uri="{FF2B5EF4-FFF2-40B4-BE49-F238E27FC236}">
                <a16:creationId xmlns:a16="http://schemas.microsoft.com/office/drawing/2014/main" id="{7FC8EE37-8135-7C5A-44D9-3D65852EE7F7}"/>
              </a:ext>
            </a:extLst>
          </p:cNvPr>
          <p:cNvSpPr/>
          <p:nvPr/>
        </p:nvSpPr>
        <p:spPr>
          <a:xfrm>
            <a:off x="2671011" y="244795"/>
            <a:ext cx="8522982"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a:solidFill>
                  <a:schemeClr val="tx1"/>
                </a:solidFill>
                <a:latin typeface="Cambria" panose="02040503050406030204" pitchFamily="18" charset="0"/>
              </a:rPr>
              <a:t>5. </a:t>
            </a:r>
            <a:r>
              <a:rPr lang="en-US" altLang="ko-KR" sz="3600" dirty="0" err="1">
                <a:solidFill>
                  <a:schemeClr val="tx1"/>
                </a:solidFill>
                <a:latin typeface="Cambria" panose="02040503050406030204" pitchFamily="18" charset="0"/>
              </a:rPr>
              <a:t>Kết</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luận</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và</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hướng</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phát</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triển</a:t>
            </a:r>
            <a:endParaRPr lang="en-US" altLang="ko-KR" sz="3600" dirty="0">
              <a:solidFill>
                <a:schemeClr val="tx1"/>
              </a:solidFill>
              <a:latin typeface="Cambria" panose="02040503050406030204" pitchFamily="18" charset="0"/>
            </a:endParaRPr>
          </a:p>
        </p:txBody>
      </p:sp>
      <p:sp>
        <p:nvSpPr>
          <p:cNvPr id="11" name="TextBox 10">
            <a:extLst>
              <a:ext uri="{FF2B5EF4-FFF2-40B4-BE49-F238E27FC236}">
                <a16:creationId xmlns:a16="http://schemas.microsoft.com/office/drawing/2014/main" id="{E9B0BEC0-FA34-3B3C-E717-CC1D42204F8D}"/>
              </a:ext>
            </a:extLst>
          </p:cNvPr>
          <p:cNvSpPr txBox="1"/>
          <p:nvPr/>
        </p:nvSpPr>
        <p:spPr>
          <a:xfrm>
            <a:off x="689113" y="1203249"/>
            <a:ext cx="6096000" cy="369332"/>
          </a:xfrm>
          <a:prstGeom prst="rect">
            <a:avLst/>
          </a:prstGeom>
          <a:noFill/>
        </p:spPr>
        <p:txBody>
          <a:bodyPr wrap="square">
            <a:spAutoFit/>
          </a:bodyPr>
          <a:lstStyle/>
          <a:p>
            <a:r>
              <a:rPr lang="en-US" sz="1800" b="1" dirty="0">
                <a:cs typeface="Arial" panose="020B0604020202020204" pitchFamily="34" charset="0"/>
              </a:rPr>
              <a:t>1. </a:t>
            </a:r>
            <a:r>
              <a:rPr lang="vi-VN" sz="1800" b="1" dirty="0">
                <a:cs typeface="Arial" panose="020B0604020202020204" pitchFamily="34" charset="0"/>
              </a:rPr>
              <a:t>Đánh giá kết quả </a:t>
            </a:r>
            <a:endParaRPr lang="en-US" dirty="0"/>
          </a:p>
        </p:txBody>
      </p:sp>
      <p:sp>
        <p:nvSpPr>
          <p:cNvPr id="13" name="TextBox 12">
            <a:extLst>
              <a:ext uri="{FF2B5EF4-FFF2-40B4-BE49-F238E27FC236}">
                <a16:creationId xmlns:a16="http://schemas.microsoft.com/office/drawing/2014/main" id="{2DAE559C-34FB-FB62-E32B-C2CFB2754556}"/>
              </a:ext>
            </a:extLst>
          </p:cNvPr>
          <p:cNvSpPr txBox="1"/>
          <p:nvPr/>
        </p:nvSpPr>
        <p:spPr>
          <a:xfrm>
            <a:off x="871694" y="1578369"/>
            <a:ext cx="6096000" cy="369332"/>
          </a:xfrm>
          <a:prstGeom prst="rect">
            <a:avLst/>
          </a:prstGeom>
          <a:noFill/>
        </p:spPr>
        <p:txBody>
          <a:bodyPr wrap="square">
            <a:spAutoFit/>
          </a:bodyPr>
          <a:lstStyle/>
          <a:p>
            <a:r>
              <a:rPr lang="nl-NL" sz="1800" b="1" i="1" dirty="0">
                <a:effectLst/>
                <a:latin typeface="Times New Roman" panose="02020603050405020304" pitchFamily="18" charset="0"/>
                <a:ea typeface="Calibri" panose="020F0502020204030204" pitchFamily="34" charset="0"/>
              </a:rPr>
              <a:t>1.1. Chức năng đã làm được</a:t>
            </a:r>
            <a:endParaRPr lang="en-US" b="1" dirty="0"/>
          </a:p>
        </p:txBody>
      </p:sp>
      <p:sp>
        <p:nvSpPr>
          <p:cNvPr id="15" name="TextBox 14">
            <a:extLst>
              <a:ext uri="{FF2B5EF4-FFF2-40B4-BE49-F238E27FC236}">
                <a16:creationId xmlns:a16="http://schemas.microsoft.com/office/drawing/2014/main" id="{69E89BD5-E091-8ADC-CBFB-446073CD11DA}"/>
              </a:ext>
            </a:extLst>
          </p:cNvPr>
          <p:cNvSpPr txBox="1"/>
          <p:nvPr/>
        </p:nvSpPr>
        <p:spPr>
          <a:xfrm>
            <a:off x="838200" y="2911127"/>
            <a:ext cx="6096000" cy="369332"/>
          </a:xfrm>
          <a:prstGeom prst="rect">
            <a:avLst/>
          </a:prstGeom>
          <a:noFill/>
        </p:spPr>
        <p:txBody>
          <a:bodyPr wrap="square">
            <a:spAutoFit/>
          </a:bodyPr>
          <a:lstStyle/>
          <a:p>
            <a:r>
              <a:rPr lang="nl-NL" b="1" i="1" dirty="0">
                <a:latin typeface="Times New Roman" panose="02020603050405020304" pitchFamily="18" charset="0"/>
                <a:ea typeface="Calibri" panose="020F0502020204030204" pitchFamily="34" charset="0"/>
              </a:rPr>
              <a:t>1</a:t>
            </a:r>
            <a:r>
              <a:rPr lang="nl-NL" sz="1800" b="1" i="1" dirty="0">
                <a:effectLst/>
                <a:latin typeface="Times New Roman" panose="02020603050405020304" pitchFamily="18" charset="0"/>
                <a:ea typeface="Calibri" panose="020F0502020204030204" pitchFamily="34" charset="0"/>
              </a:rPr>
              <a:t>.2. Chức năng chưa làm được</a:t>
            </a:r>
            <a:endParaRPr lang="en-US" b="1" dirty="0"/>
          </a:p>
        </p:txBody>
      </p:sp>
      <p:sp>
        <p:nvSpPr>
          <p:cNvPr id="17" name="TextBox 16">
            <a:extLst>
              <a:ext uri="{FF2B5EF4-FFF2-40B4-BE49-F238E27FC236}">
                <a16:creationId xmlns:a16="http://schemas.microsoft.com/office/drawing/2014/main" id="{6D54C5B7-0BD8-C5A3-BBED-356874209E96}"/>
              </a:ext>
            </a:extLst>
          </p:cNvPr>
          <p:cNvSpPr txBox="1"/>
          <p:nvPr/>
        </p:nvSpPr>
        <p:spPr>
          <a:xfrm>
            <a:off x="871693" y="1964514"/>
            <a:ext cx="10644445" cy="873572"/>
          </a:xfrm>
          <a:prstGeom prst="rect">
            <a:avLst/>
          </a:prstGeom>
          <a:noFill/>
        </p:spPr>
        <p:txBody>
          <a:bodyPr wrap="square">
            <a:spAutoFit/>
          </a:bodyPr>
          <a:lstStyle/>
          <a:p>
            <a:pPr>
              <a:lnSpc>
                <a:spcPct val="150000"/>
              </a:lnSpc>
            </a:pP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vi-VN" dirty="0">
                <a:latin typeface="Times New Roman" panose="02020603050405020304" pitchFamily="18" charset="0"/>
                <a:ea typeface="Calibri" panose="020F0502020204030204" pitchFamily="34" charset="0"/>
                <a:cs typeface="Times New Roman" panose="02020603050405020304" pitchFamily="18" charset="0"/>
              </a:rPr>
              <a:t>Hệ thống đã triển khai và hoạt động hiệu quả các chức năng chính, bao gồm quản lý người dùng, đơn vị, phiếu đánh giá, tiêu chí đánh giá, vai trò người dùng, thực hiện đánh giá và xuất dữ liệu.</a:t>
            </a:r>
            <a:endParaRPr lang="en-US"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28D6B6D-2B4A-4F29-17B3-D8815124E65A}"/>
              </a:ext>
            </a:extLst>
          </p:cNvPr>
          <p:cNvSpPr txBox="1"/>
          <p:nvPr/>
        </p:nvSpPr>
        <p:spPr>
          <a:xfrm>
            <a:off x="871692" y="3280652"/>
            <a:ext cx="10644445" cy="873572"/>
          </a:xfrm>
          <a:prstGeom prst="rect">
            <a:avLst/>
          </a:prstGeom>
          <a:noFill/>
        </p:spPr>
        <p:txBody>
          <a:bodyPr wrap="square">
            <a:spAutoFit/>
          </a:bodyPr>
          <a:lstStyle/>
          <a:p>
            <a:pPr indent="457200" algn="just">
              <a:lnSpc>
                <a:spcPct val="150000"/>
              </a:lnSpc>
              <a:spcAft>
                <a:spcPts val="800"/>
              </a:spcAft>
            </a:pPr>
            <a:r>
              <a:rPr lang="vi-VN" sz="1800" dirty="0">
                <a:effectLst/>
                <a:latin typeface="Times New Roman" panose="02020603050405020304" pitchFamily="18" charset="0"/>
                <a:ea typeface="Calibri" panose="020F0502020204030204" pitchFamily="34" charset="0"/>
              </a:rPr>
              <a:t>Mặc dù đã hoàn thiện nhiều chức năng, vẫn còn một số chức năng chưa được triển khai hoặc chưa hoàn thiện, bao gồm gửi tin nhắn SMS về số điện thoại và tối ưu hóa giao diện người dùng trên điện thoại.</a:t>
            </a:r>
            <a:endParaRPr lang="en-US" sz="1800" dirty="0">
              <a:effectLst/>
              <a:latin typeface="Times New Roman" panose="02020603050405020304" pitchFamily="18" charset="0"/>
              <a:ea typeface="Calibri" panose="020F0502020204030204" pitchFamily="34" charset="0"/>
            </a:endParaRPr>
          </a:p>
        </p:txBody>
      </p:sp>
      <p:pic>
        <p:nvPicPr>
          <p:cNvPr id="5" name="Picture 4">
            <a:extLst>
              <a:ext uri="{FF2B5EF4-FFF2-40B4-BE49-F238E27FC236}">
                <a16:creationId xmlns:a16="http://schemas.microsoft.com/office/drawing/2014/main" id="{108D430F-B7D5-39F1-9CA5-9671F728DDCF}"/>
              </a:ext>
            </a:extLst>
          </p:cNvPr>
          <p:cNvPicPr>
            <a:picLocks noChangeAspect="1"/>
          </p:cNvPicPr>
          <p:nvPr/>
        </p:nvPicPr>
        <p:blipFill>
          <a:blip r:embed="rId3"/>
          <a:stretch>
            <a:fillRect/>
          </a:stretch>
        </p:blipFill>
        <p:spPr>
          <a:xfrm>
            <a:off x="638355" y="133471"/>
            <a:ext cx="1854679" cy="894691"/>
          </a:xfrm>
          <a:prstGeom prst="rect">
            <a:avLst/>
          </a:prstGeom>
        </p:spPr>
      </p:pic>
    </p:spTree>
    <p:extLst>
      <p:ext uri="{BB962C8B-B14F-4D97-AF65-F5344CB8AC3E}">
        <p14:creationId xmlns:p14="http://schemas.microsoft.com/office/powerpoint/2010/main" val="1816206210"/>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553CF5-2BDE-74BE-55DD-542998A0F614}"/>
              </a:ext>
            </a:extLst>
          </p:cNvPr>
          <p:cNvSpPr/>
          <p:nvPr/>
        </p:nvSpPr>
        <p:spPr>
          <a:xfrm>
            <a:off x="2429797" y="1825457"/>
            <a:ext cx="7075150" cy="274659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p:cNvSpPr txBox="1"/>
          <p:nvPr/>
        </p:nvSpPr>
        <p:spPr>
          <a:xfrm>
            <a:off x="871694" y="2096075"/>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01</a:t>
            </a:r>
            <a:endParaRPr lang="en-US" altLang="ko-KR" sz="3733" b="1" dirty="0">
              <a:solidFill>
                <a:prstClr val="white"/>
              </a:solidFill>
              <a:latin typeface="HungHau" panose="02000503050000020004" pitchFamily="50" charset="0"/>
              <a:cs typeface="Arial" pitchFamily="34" charset="0"/>
            </a:endParaRPr>
          </a:p>
        </p:txBody>
      </p:sp>
      <p:sp>
        <p:nvSpPr>
          <p:cNvPr id="76" name="TextBox 75"/>
          <p:cNvSpPr txBox="1"/>
          <p:nvPr/>
        </p:nvSpPr>
        <p:spPr>
          <a:xfrm>
            <a:off x="871694" y="3026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02</a:t>
            </a:r>
            <a:endParaRPr lang="en-US" altLang="ko-KR" sz="3733" b="1" dirty="0">
              <a:solidFill>
                <a:prstClr val="white"/>
              </a:solidFill>
              <a:latin typeface="HungHau" panose="02000503050000020004" pitchFamily="50" charset="0"/>
              <a:cs typeface="Arial" pitchFamily="34" charset="0"/>
            </a:endParaRPr>
          </a:p>
        </p:txBody>
      </p:sp>
      <p:sp>
        <p:nvSpPr>
          <p:cNvPr id="88" name="TextBox 87"/>
          <p:cNvSpPr txBox="1"/>
          <p:nvPr/>
        </p:nvSpPr>
        <p:spPr>
          <a:xfrm>
            <a:off x="871694" y="4887576"/>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04</a:t>
            </a:r>
            <a:endParaRPr lang="en-US" altLang="ko-KR" sz="3733" b="1" dirty="0">
              <a:solidFill>
                <a:prstClr val="white"/>
              </a:solidFill>
              <a:latin typeface="HungHau" panose="02000503050000020004" pitchFamily="50" charset="0"/>
              <a:cs typeface="Arial" pitchFamily="34" charset="0"/>
            </a:endParaRPr>
          </a:p>
        </p:txBody>
      </p:sp>
      <p:sp>
        <p:nvSpPr>
          <p:cNvPr id="30" name="TextBox 29"/>
          <p:cNvSpPr txBox="1"/>
          <p:nvPr/>
        </p:nvSpPr>
        <p:spPr>
          <a:xfrm>
            <a:off x="871694" y="5815791"/>
            <a:ext cx="806185" cy="574453"/>
          </a:xfrm>
          <a:prstGeom prst="rect">
            <a:avLst/>
          </a:prstGeom>
          <a:noFill/>
        </p:spPr>
        <p:txBody>
          <a:bodyPr wrap="square" tIns="0" bIns="0" rtlCol="0" anchor="ctr">
            <a:spAutoFit/>
          </a:bodyPr>
          <a:lstStyle/>
          <a:p>
            <a:r>
              <a:rPr lang="en-US" altLang="ko-KR" sz="3733" b="1">
                <a:solidFill>
                  <a:prstClr val="white"/>
                </a:solidFill>
                <a:latin typeface="HungHau" panose="02000503050000020004" pitchFamily="50" charset="0"/>
                <a:cs typeface="Arial" pitchFamily="34" charset="0"/>
              </a:rPr>
              <a:t>05</a:t>
            </a:r>
            <a:endParaRPr lang="en-US" altLang="ko-KR" sz="3733" b="1" dirty="0">
              <a:solidFill>
                <a:prstClr val="white"/>
              </a:solidFill>
              <a:latin typeface="HungHau" panose="02000503050000020004" pitchFamily="50" charset="0"/>
              <a:cs typeface="Arial" pitchFamily="34" charset="0"/>
            </a:endParaRPr>
          </a:p>
        </p:txBody>
      </p:sp>
      <p:sp>
        <p:nvSpPr>
          <p:cNvPr id="2" name="Date Placeholder 1"/>
          <p:cNvSpPr>
            <a:spLocks noGrp="1"/>
          </p:cNvSpPr>
          <p:nvPr>
            <p:ph type="dt" sz="half" idx="10"/>
          </p:nvPr>
        </p:nvSpPr>
        <p:spPr/>
        <p:txBody>
          <a:bodyPr/>
          <a:lstStyle/>
          <a:p>
            <a:fld id="{BCB7DAB8-CF50-41D1-AA31-FD20A6EDB090}" type="datetime1">
              <a:rPr lang="en-US" smtClean="0">
                <a:solidFill>
                  <a:prstClr val="black">
                    <a:tint val="75000"/>
                  </a:prstClr>
                </a:solidFill>
              </a:rPr>
              <a:t>12/24/2024</a:t>
            </a:fld>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AF79755-D130-4BAC-AAD4-4C9673B0731C}" type="slidenum">
              <a:rPr lang="en-US" smtClean="0">
                <a:solidFill>
                  <a:prstClr val="black">
                    <a:tint val="75000"/>
                  </a:prstClr>
                </a:solidFill>
              </a:rPr>
              <a:pPr/>
              <a:t>9</a:t>
            </a:fld>
            <a:endParaRPr lang="en-US">
              <a:solidFill>
                <a:prstClr val="black">
                  <a:tint val="75000"/>
                </a:prstClr>
              </a:solidFill>
            </a:endParaRPr>
          </a:p>
        </p:txBody>
      </p:sp>
      <p:pic>
        <p:nvPicPr>
          <p:cNvPr id="7" name="Picture 6">
            <a:extLst>
              <a:ext uri="{FF2B5EF4-FFF2-40B4-BE49-F238E27FC236}">
                <a16:creationId xmlns:a16="http://schemas.microsoft.com/office/drawing/2014/main" id="{3F2418DE-2478-E565-8FEE-82E9F117EA1F}"/>
              </a:ext>
            </a:extLst>
          </p:cNvPr>
          <p:cNvPicPr>
            <a:picLocks noChangeAspect="1"/>
          </p:cNvPicPr>
          <p:nvPr/>
        </p:nvPicPr>
        <p:blipFill>
          <a:blip r:embed="rId2"/>
          <a:stretch>
            <a:fillRect/>
          </a:stretch>
        </p:blipFill>
        <p:spPr>
          <a:xfrm>
            <a:off x="2209800" y="258047"/>
            <a:ext cx="4477375" cy="714475"/>
          </a:xfrm>
          <a:prstGeom prst="rect">
            <a:avLst/>
          </a:prstGeom>
        </p:spPr>
      </p:pic>
      <p:sp>
        <p:nvSpPr>
          <p:cNvPr id="9" name="Rectangle 2">
            <a:extLst>
              <a:ext uri="{FF2B5EF4-FFF2-40B4-BE49-F238E27FC236}">
                <a16:creationId xmlns:a16="http://schemas.microsoft.com/office/drawing/2014/main" id="{7FC8EE37-8135-7C5A-44D9-3D65852EE7F7}"/>
              </a:ext>
            </a:extLst>
          </p:cNvPr>
          <p:cNvSpPr/>
          <p:nvPr/>
        </p:nvSpPr>
        <p:spPr>
          <a:xfrm>
            <a:off x="2671011" y="244795"/>
            <a:ext cx="8522982" cy="768000"/>
          </a:xfrm>
          <a:custGeom>
            <a:avLst/>
            <a:gdLst/>
            <a:ahLst/>
            <a:cxnLst/>
            <a:rect l="l" t="t" r="r" b="b"/>
            <a:pathLst>
              <a:path w="6460280" h="792000">
                <a:moveTo>
                  <a:pt x="0" y="0"/>
                </a:moveTo>
                <a:lnTo>
                  <a:pt x="6460280" y="0"/>
                </a:lnTo>
                <a:lnTo>
                  <a:pt x="6460280" y="792000"/>
                </a:lnTo>
                <a:lnTo>
                  <a:pt x="0" y="792000"/>
                </a:lnTo>
                <a:lnTo>
                  <a:pt x="396000" y="396000"/>
                </a:lnTo>
                <a:close/>
              </a:path>
            </a:pathLst>
          </a:custGeom>
          <a:solidFill>
            <a:schemeClr val="bg1"/>
          </a:solidFill>
          <a:ln w="381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altLang="ko-KR" sz="3600" dirty="0">
                <a:solidFill>
                  <a:schemeClr val="tx1"/>
                </a:solidFill>
                <a:latin typeface="Cambria" panose="02040503050406030204" pitchFamily="18" charset="0"/>
              </a:rPr>
              <a:t>5. </a:t>
            </a:r>
            <a:r>
              <a:rPr lang="en-US" altLang="ko-KR" sz="3600" dirty="0" err="1">
                <a:solidFill>
                  <a:schemeClr val="tx1"/>
                </a:solidFill>
                <a:latin typeface="Cambria" panose="02040503050406030204" pitchFamily="18" charset="0"/>
              </a:rPr>
              <a:t>Kết</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luận</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và</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hướng</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phát</a:t>
            </a:r>
            <a:r>
              <a:rPr lang="en-US" altLang="ko-KR" sz="3600" dirty="0">
                <a:solidFill>
                  <a:schemeClr val="tx1"/>
                </a:solidFill>
                <a:latin typeface="Cambria" panose="02040503050406030204" pitchFamily="18" charset="0"/>
              </a:rPr>
              <a:t> </a:t>
            </a:r>
            <a:r>
              <a:rPr lang="en-US" altLang="ko-KR" sz="3600" dirty="0" err="1">
                <a:solidFill>
                  <a:schemeClr val="tx1"/>
                </a:solidFill>
                <a:latin typeface="Cambria" panose="02040503050406030204" pitchFamily="18" charset="0"/>
              </a:rPr>
              <a:t>triển</a:t>
            </a:r>
            <a:endParaRPr lang="en-US" altLang="ko-KR" sz="3600" dirty="0">
              <a:solidFill>
                <a:schemeClr val="tx1"/>
              </a:solidFill>
              <a:latin typeface="Cambria" panose="02040503050406030204" pitchFamily="18" charset="0"/>
            </a:endParaRPr>
          </a:p>
        </p:txBody>
      </p:sp>
      <p:sp>
        <p:nvSpPr>
          <p:cNvPr id="11" name="TextBox 10">
            <a:extLst>
              <a:ext uri="{FF2B5EF4-FFF2-40B4-BE49-F238E27FC236}">
                <a16:creationId xmlns:a16="http://schemas.microsoft.com/office/drawing/2014/main" id="{E9B0BEC0-FA34-3B3C-E717-CC1D42204F8D}"/>
              </a:ext>
            </a:extLst>
          </p:cNvPr>
          <p:cNvSpPr txBox="1"/>
          <p:nvPr/>
        </p:nvSpPr>
        <p:spPr>
          <a:xfrm>
            <a:off x="689113" y="1203249"/>
            <a:ext cx="6096000" cy="369332"/>
          </a:xfrm>
          <a:prstGeom prst="rect">
            <a:avLst/>
          </a:prstGeom>
          <a:noFill/>
        </p:spPr>
        <p:txBody>
          <a:bodyPr wrap="square">
            <a:spAutoFit/>
          </a:bodyPr>
          <a:lstStyle/>
          <a:p>
            <a:r>
              <a:rPr lang="en-US" b="1" dirty="0">
                <a:cs typeface="Arial" panose="020B0604020202020204" pitchFamily="34" charset="0"/>
              </a:rPr>
              <a:t>2</a:t>
            </a:r>
            <a:r>
              <a:rPr lang="en-US" sz="1800" b="1" dirty="0">
                <a:cs typeface="Arial" panose="020B0604020202020204" pitchFamily="34" charset="0"/>
              </a:rPr>
              <a:t>. </a:t>
            </a:r>
            <a:r>
              <a:rPr lang="en-US" sz="1800" b="1" dirty="0" err="1">
                <a:cs typeface="Arial" panose="020B0604020202020204" pitchFamily="34" charset="0"/>
              </a:rPr>
              <a:t>Hướng</a:t>
            </a:r>
            <a:r>
              <a:rPr lang="en-US" sz="1800" b="1" dirty="0">
                <a:cs typeface="Arial" panose="020B0604020202020204" pitchFamily="34" charset="0"/>
              </a:rPr>
              <a:t> </a:t>
            </a:r>
            <a:r>
              <a:rPr lang="en-US" sz="1800" b="1" dirty="0" err="1">
                <a:cs typeface="Arial" panose="020B0604020202020204" pitchFamily="34" charset="0"/>
              </a:rPr>
              <a:t>phát</a:t>
            </a:r>
            <a:r>
              <a:rPr lang="en-US" sz="1800" b="1" dirty="0">
                <a:cs typeface="Arial" panose="020B0604020202020204" pitchFamily="34" charset="0"/>
              </a:rPr>
              <a:t> </a:t>
            </a:r>
            <a:r>
              <a:rPr lang="en-US" sz="1800" b="1" dirty="0" err="1">
                <a:cs typeface="Arial" panose="020B0604020202020204" pitchFamily="34" charset="0"/>
              </a:rPr>
              <a:t>triển</a:t>
            </a:r>
            <a:r>
              <a:rPr lang="vi-VN" sz="1800" b="1" dirty="0">
                <a:cs typeface="Arial" panose="020B0604020202020204" pitchFamily="34" charset="0"/>
              </a:rPr>
              <a:t> </a:t>
            </a:r>
            <a:endParaRPr lang="en-US" dirty="0"/>
          </a:p>
        </p:txBody>
      </p:sp>
      <p:sp>
        <p:nvSpPr>
          <p:cNvPr id="17" name="TextBox 16">
            <a:extLst>
              <a:ext uri="{FF2B5EF4-FFF2-40B4-BE49-F238E27FC236}">
                <a16:creationId xmlns:a16="http://schemas.microsoft.com/office/drawing/2014/main" id="{6D54C5B7-0BD8-C5A3-BBED-356874209E96}"/>
              </a:ext>
            </a:extLst>
          </p:cNvPr>
          <p:cNvSpPr txBox="1"/>
          <p:nvPr/>
        </p:nvSpPr>
        <p:spPr>
          <a:xfrm>
            <a:off x="998314" y="1568721"/>
            <a:ext cx="10195372" cy="336656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1" i="1" dirty="0">
                <a:latin typeface="Times New Roman" panose="02020603050405020304" pitchFamily="18" charset="0"/>
                <a:ea typeface="Calibri" panose="020F0502020204030204" pitchFamily="34" charset="0"/>
                <a:cs typeface="Times New Roman" panose="02020603050405020304" pitchFamily="18" charset="0"/>
              </a:rPr>
              <a:t>Hoàn </a:t>
            </a:r>
            <a:r>
              <a:rPr lang="en-US" b="1" i="1" dirty="0" err="1">
                <a:latin typeface="Times New Roman" panose="02020603050405020304" pitchFamily="18" charset="0"/>
                <a:ea typeface="Calibri" panose="020F0502020204030204" pitchFamily="34" charset="0"/>
                <a:cs typeface="Times New Roman" panose="02020603050405020304" pitchFamily="18" charset="0"/>
              </a:rPr>
              <a:t>thiện</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chức</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năng</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chữ</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ký</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số</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nội</a:t>
            </a:r>
            <a:r>
              <a:rPr lang="en-US" b="1" i="1" dirty="0">
                <a:latin typeface="Times New Roman" panose="02020603050405020304" pitchFamily="18" charset="0"/>
                <a:ea typeface="Calibri" panose="020F0502020204030204" pitchFamily="34" charset="0"/>
                <a:cs typeface="Times New Roman" panose="02020603050405020304" pitchFamily="18" charset="0"/>
              </a:rPr>
              <a:t> </a:t>
            </a:r>
            <a:r>
              <a:rPr lang="en-US" b="1" i="1" dirty="0" err="1">
                <a:latin typeface="Times New Roman" panose="02020603050405020304" pitchFamily="18" charset="0"/>
                <a:ea typeface="Calibri" panose="020F0502020204030204" pitchFamily="34" charset="0"/>
                <a:cs typeface="Times New Roman" panose="02020603050405020304" pitchFamily="18" charset="0"/>
              </a:rPr>
              <a:t>bộ</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Bổ</a:t>
            </a:r>
            <a:r>
              <a:rPr lang="en-US" dirty="0">
                <a:latin typeface="Times New Roman" panose="02020603050405020304" pitchFamily="18" charset="0"/>
                <a:ea typeface="Calibri" panose="020F0502020204030204" pitchFamily="34" charset="0"/>
                <a:cs typeface="Times New Roman" panose="02020603050405020304" pitchFamily="18" charset="0"/>
              </a:rPr>
              <a:t> sung </a:t>
            </a:r>
            <a:r>
              <a:rPr lang="en-US" dirty="0" err="1">
                <a:latin typeface="Times New Roman" panose="02020603050405020304" pitchFamily="18" charset="0"/>
                <a:ea typeface="Calibri" panose="020F0502020204030204" pitchFamily="34" charset="0"/>
                <a:cs typeface="Times New Roman" panose="02020603050405020304" pitchFamily="18" charset="0"/>
              </a:rPr>
              <a:t>các</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chức</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năng</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chỉnh</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sửa</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và</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xác</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thực</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chữ</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ký</a:t>
            </a:r>
            <a:r>
              <a:rPr lang="en-US" dirty="0">
                <a:latin typeface="Times New Roman" panose="02020603050405020304" pitchFamily="18" charset="0"/>
                <a:ea typeface="Calibri" panose="020F0502020204030204" pitchFamily="34" charset="0"/>
                <a:cs typeface="Times New Roman" panose="02020603050405020304" pitchFamily="18" charset="0"/>
              </a:rPr>
              <a:t> </a:t>
            </a:r>
            <a:r>
              <a:rPr lang="en-US" dirty="0" err="1">
                <a:latin typeface="Times New Roman" panose="02020603050405020304" pitchFamily="18" charset="0"/>
                <a:ea typeface="Calibri" panose="020F0502020204030204" pitchFamily="34" charset="0"/>
                <a:cs typeface="Times New Roman" panose="02020603050405020304" pitchFamily="18" charset="0"/>
              </a:rPr>
              <a:t>số</a:t>
            </a:r>
            <a:r>
              <a:rPr lang="en-US" dirty="0">
                <a:latin typeface="Times New Roman" panose="02020603050405020304" pitchFamily="18" charset="0"/>
                <a:ea typeface="Calibri" panose="020F0502020204030204" pitchFamily="34" charset="0"/>
                <a:cs typeface="Times New Roman" panose="02020603050405020304" pitchFamily="18" charset="0"/>
              </a:rPr>
              <a:t> ở </a:t>
            </a:r>
            <a:r>
              <a:rPr lang="en-US" dirty="0" err="1">
                <a:latin typeface="Times New Roman" panose="02020603050405020304" pitchFamily="18" charset="0"/>
                <a:ea typeface="Calibri" panose="020F0502020204030204" pitchFamily="34" charset="0"/>
                <a:cs typeface="Times New Roman" panose="02020603050405020304" pitchFamily="18" charset="0"/>
              </a:rPr>
              <a:t>dạng</a:t>
            </a:r>
            <a:r>
              <a:rPr lang="en-US" dirty="0">
                <a:latin typeface="Times New Roman" panose="02020603050405020304" pitchFamily="18" charset="0"/>
                <a:ea typeface="Calibri" panose="020F0502020204030204" pitchFamily="34" charset="0"/>
                <a:cs typeface="Times New Roman" panose="02020603050405020304" pitchFamily="18" charset="0"/>
              </a:rPr>
              <a:t> USB.</a:t>
            </a:r>
          </a:p>
          <a:p>
            <a:pPr marL="285750" indent="-285750" algn="just">
              <a:lnSpc>
                <a:spcPct val="150000"/>
              </a:lnSpc>
              <a:buFont typeface="Arial" panose="020B0604020202020204" pitchFamily="34" charset="0"/>
              <a:buChar char="•"/>
            </a:pPr>
            <a:r>
              <a:rPr lang="vi-VN" b="1" i="1" dirty="0">
                <a:latin typeface="Times New Roman" panose="02020603050405020304" pitchFamily="18" charset="0"/>
                <a:cs typeface="Times New Roman" panose="02020603050405020304" pitchFamily="18" charset="0"/>
              </a:rPr>
              <a:t>Tích hợp thông báo và nhắc nhở tự động</a:t>
            </a:r>
            <a:r>
              <a:rPr lang="vi-VN" dirty="0">
                <a:latin typeface="Times New Roman" panose="02020603050405020304" pitchFamily="18" charset="0"/>
                <a:cs typeface="Times New Roman" panose="02020603050405020304" pitchFamily="18" charset="0"/>
              </a:rPr>
              <a:t>: Xây dựng hệ thống thông báo và nhắc nhở qua </a:t>
            </a:r>
            <a:r>
              <a:rPr lang="vi-VN" dirty="0" err="1">
                <a:latin typeface="Times New Roman" panose="02020603050405020304" pitchFamily="18" charset="0"/>
                <a:cs typeface="Times New Roman" panose="02020603050405020304" pitchFamily="18" charset="0"/>
              </a:rPr>
              <a:t>email</a:t>
            </a:r>
            <a:r>
              <a:rPr lang="vi-VN" dirty="0">
                <a:latin typeface="Times New Roman" panose="02020603050405020304" pitchFamily="18" charset="0"/>
                <a:cs typeface="Times New Roman" panose="02020603050405020304" pitchFamily="18" charset="0"/>
              </a:rPr>
              <a:t> và tin nhắn, giúp người dùng luôn cập nhật các nhiệm vụ và thông tin quan trọng.</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vi-VN" b="1" i="1" dirty="0">
                <a:latin typeface="Times New Roman" panose="02020603050405020304" pitchFamily="18" charset="0"/>
                <a:cs typeface="Times New Roman" panose="02020603050405020304" pitchFamily="18" charset="0"/>
              </a:rPr>
              <a:t>Phát triển báo cáo và thống kê chi tiết</a:t>
            </a:r>
            <a:r>
              <a:rPr lang="vi-VN" dirty="0">
                <a:latin typeface="Times New Roman" panose="02020603050405020304" pitchFamily="18" charset="0"/>
                <a:cs typeface="Times New Roman" panose="02020603050405020304" pitchFamily="18" charset="0"/>
              </a:rPr>
              <a:t>: Xây dựng các báo cáo và công cụ phân tích dữ liệu để hỗ trợ người quản lý trong việc ra quyết định.</a:t>
            </a:r>
            <a:endParaRPr lang="en-US"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vi-VN" b="1" i="1" dirty="0">
                <a:latin typeface="Times New Roman" panose="02020603050405020304" pitchFamily="18" charset="0"/>
                <a:cs typeface="Times New Roman" panose="02020603050405020304" pitchFamily="18" charset="0"/>
              </a:rPr>
              <a:t>Tối ưu hóa giao diện người dùng</a:t>
            </a:r>
            <a:r>
              <a:rPr lang="vi-VN" dirty="0">
                <a:latin typeface="Times New Roman" panose="02020603050405020304" pitchFamily="18" charset="0"/>
                <a:cs typeface="Times New Roman" panose="02020603050405020304" pitchFamily="18" charset="0"/>
              </a:rPr>
              <a:t>: Nâng cấp giao diện để thân thiện và dễ sử dụng hơn, cải thiện trải nghiệm người dùng bằng cách giảm thiểu các bước thao tác phức tạp.</a:t>
            </a:r>
            <a:endParaRPr lang="en-US"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108D430F-B7D5-39F1-9CA5-9671F728DDCF}"/>
              </a:ext>
            </a:extLst>
          </p:cNvPr>
          <p:cNvPicPr>
            <a:picLocks noChangeAspect="1"/>
          </p:cNvPicPr>
          <p:nvPr/>
        </p:nvPicPr>
        <p:blipFill>
          <a:blip r:embed="rId3"/>
          <a:stretch>
            <a:fillRect/>
          </a:stretch>
        </p:blipFill>
        <p:spPr>
          <a:xfrm>
            <a:off x="638355" y="133471"/>
            <a:ext cx="1854679" cy="894691"/>
          </a:xfrm>
          <a:prstGeom prst="rect">
            <a:avLst/>
          </a:prstGeom>
        </p:spPr>
      </p:pic>
    </p:spTree>
    <p:extLst>
      <p:ext uri="{BB962C8B-B14F-4D97-AF65-F5344CB8AC3E}">
        <p14:creationId xmlns:p14="http://schemas.microsoft.com/office/powerpoint/2010/main" val="2548472068"/>
      </p:ext>
    </p:extLst>
  </p:cSld>
  <p:clrMapOvr>
    <a:masterClrMapping/>
  </p:clrMapOvr>
  <p:transition spd="slow">
    <p:randomBar dir="vert"/>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83F8456-9C81-47AF-8C90-D283B8C57F02}" vid="{2CEE027D-E72C-42C2-8820-F3FC89DFF69B}"/>
    </a:ext>
  </a:extLst>
</a:theme>
</file>

<file path=ppt/theme/theme2.xml><?xml version="1.0" encoding="utf-8"?>
<a:theme xmlns:a="http://schemas.openxmlformats.org/drawingml/2006/main" name="4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783F8456-9C81-47AF-8C90-D283B8C57F02}" vid="{2CEE027D-E72C-42C2-8820-F3FC89DFF69B}"/>
    </a:ext>
  </a:extLst>
</a:theme>
</file>

<file path=ppt/theme/theme3.xml><?xml version="1.0" encoding="utf-8"?>
<a:theme xmlns:a="http://schemas.openxmlformats.org/drawingml/2006/main" name="5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999</TotalTime>
  <Words>703</Words>
  <Application>Microsoft Office PowerPoint</Application>
  <PresentationFormat>Widescreen</PresentationFormat>
  <Paragraphs>103</Paragraphs>
  <Slides>9</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9</vt:i4>
      </vt:variant>
    </vt:vector>
  </HeadingPairs>
  <TitlesOfParts>
    <vt:vector size="20" baseType="lpstr">
      <vt:lpstr>Arial</vt:lpstr>
      <vt:lpstr>Calibri</vt:lpstr>
      <vt:lpstr>Calibri Light</vt:lpstr>
      <vt:lpstr>Cambria</vt:lpstr>
      <vt:lpstr>HungHau</vt:lpstr>
      <vt:lpstr>Maven Pro Bold</vt:lpstr>
      <vt:lpstr>Maven Pro Heavy</vt:lpstr>
      <vt:lpstr>Times New Roman</vt:lpstr>
      <vt:lpstr>Office Theme</vt:lpstr>
      <vt:lpstr>4_Office Theme</vt:lpstr>
      <vt:lpstr>5_Office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HỌP GIAO BAN TUẦN 2 - 2021</dc:title>
  <dc:creator>Thai Tran Manh</dc:creator>
  <cp:lastModifiedBy>Administrator</cp:lastModifiedBy>
  <cp:revision>116</cp:revision>
  <dcterms:created xsi:type="dcterms:W3CDTF">2021-01-14T01:46:21Z</dcterms:created>
  <dcterms:modified xsi:type="dcterms:W3CDTF">2024-12-24T00:20:10Z</dcterms:modified>
</cp:coreProperties>
</file>

<file path=docProps/thumbnail.jpeg>
</file>